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7" r:id="rId5"/>
    <p:sldId id="268" r:id="rId6"/>
    <p:sldId id="275" r:id="rId7"/>
    <p:sldId id="277" r:id="rId8"/>
    <p:sldId id="278" r:id="rId9"/>
    <p:sldId id="279" r:id="rId10"/>
    <p:sldId id="270" r:id="rId11"/>
    <p:sldId id="271" r:id="rId12"/>
    <p:sldId id="280" r:id="rId13"/>
    <p:sldId id="273" r:id="rId14"/>
    <p:sldId id="282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6" autoAdjust="0"/>
    <p:restoredTop sz="94636" autoAdjust="0"/>
  </p:normalViewPr>
  <p:slideViewPr>
    <p:cSldViewPr>
      <p:cViewPr varScale="1">
        <p:scale>
          <a:sx n="99" d="100"/>
          <a:sy n="99" d="100"/>
        </p:scale>
        <p:origin x="-19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B4FE7-A47B-465A-80EA-90B892A06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Цифровое образование. ИКТ технологии на уроках английского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учитель английского языка </a:t>
            </a:r>
            <a:r>
              <a:rPr lang="ru-RU" dirty="0" err="1" smtClean="0"/>
              <a:t>Голодникова</a:t>
            </a:r>
            <a:r>
              <a:rPr lang="ru-RU" dirty="0" smtClean="0"/>
              <a:t> Н.С.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omstein\Desktop\slide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50099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romstein\Desktop\0005-005-IKT-eto-tekhnologii-obmena-informatsiej-kommunikatsi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1"/>
            <a:ext cx="8429684" cy="575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1237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Century" pitchFamily="18" charset="0"/>
              </a:rPr>
              <a:t>Преимущества использования </a:t>
            </a:r>
            <a:r>
              <a:rPr lang="ru-RU" sz="4400" dirty="0" err="1" smtClean="0">
                <a:latin typeface="Century" pitchFamily="18" charset="0"/>
              </a:rPr>
              <a:t>мультимедийных</a:t>
            </a:r>
            <a:r>
              <a:rPr lang="ru-RU" sz="4400" dirty="0" smtClean="0">
                <a:latin typeface="Century" pitchFamily="18" charset="0"/>
              </a:rPr>
              <a:t> технологий</a:t>
            </a:r>
            <a:endParaRPr lang="ru-RU" sz="4400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Качественное цветное изображение на экране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Легко устранить дефекты при выявлении ошибок в слайдах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Повышение уровня наглядности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Установление </a:t>
            </a:r>
            <a:r>
              <a:rPr lang="ru-RU" dirty="0" err="1" smtClean="0"/>
              <a:t>межпредметных</a:t>
            </a:r>
            <a:r>
              <a:rPr lang="ru-RU" dirty="0" smtClean="0"/>
              <a:t> связей с другими предметами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Организация проектной деятельности учащихся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Повышение производительности урока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Типы ЭОР: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электронный учебник;</a:t>
            </a:r>
          </a:p>
          <a:p>
            <a:pPr lvl="0"/>
            <a:r>
              <a:rPr lang="ru-RU" dirty="0" smtClean="0"/>
              <a:t>электронный справочник;</a:t>
            </a:r>
          </a:p>
          <a:p>
            <a:pPr lvl="0"/>
            <a:r>
              <a:rPr lang="ru-RU" dirty="0" smtClean="0"/>
              <a:t>электронный практикум;</a:t>
            </a:r>
          </a:p>
          <a:p>
            <a:pPr lvl="0"/>
            <a:r>
              <a:rPr lang="ru-RU" dirty="0" smtClean="0"/>
              <a:t>компьютерная тестирующая система;</a:t>
            </a:r>
          </a:p>
          <a:p>
            <a:pPr lvl="0"/>
            <a:r>
              <a:rPr lang="ru-RU" dirty="0" smtClean="0"/>
              <a:t>информационно-поисковые справочные системы;</a:t>
            </a:r>
          </a:p>
          <a:p>
            <a:pPr lvl="0"/>
            <a:r>
              <a:rPr lang="ru-RU" dirty="0" smtClean="0"/>
              <a:t>средства математического и имитационного моделирования;</a:t>
            </a:r>
          </a:p>
          <a:p>
            <a:pPr lvl="0"/>
            <a:r>
              <a:rPr lang="ru-RU" dirty="0" smtClean="0"/>
              <a:t>средства автоматизации профессиональной деятельности;</a:t>
            </a:r>
          </a:p>
          <a:p>
            <a:pPr lvl="0"/>
            <a:r>
              <a:rPr lang="ru-RU" dirty="0" smtClean="0"/>
              <a:t>виртуальные лабораторные практикумы;</a:t>
            </a:r>
          </a:p>
          <a:p>
            <a:pPr lvl="0"/>
            <a:r>
              <a:rPr lang="ru-RU" dirty="0" smtClean="0"/>
              <a:t>сервисные </a:t>
            </a:r>
            <a:r>
              <a:rPr lang="ru-RU" dirty="0" smtClean="0"/>
              <a:t>программные средства общего назначения;</a:t>
            </a:r>
          </a:p>
          <a:p>
            <a:pPr lvl="0"/>
            <a:r>
              <a:rPr lang="ru-RU" dirty="0" smtClean="0"/>
              <a:t>комплексные обучающие программы (электронные учебно-методические комплексы).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loud"/>
          <p:cNvSpPr>
            <a:spLocks noChangeAspect="1" noEditPoints="1" noChangeArrowheads="1"/>
          </p:cNvSpPr>
          <p:nvPr/>
        </p:nvSpPr>
        <p:spPr bwMode="auto">
          <a:xfrm>
            <a:off x="179388" y="692150"/>
            <a:ext cx="2743200" cy="17287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25400" cap="rnd">
            <a:solidFill>
              <a:srgbClr val="0000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2" name="Cloud"/>
          <p:cNvSpPr>
            <a:spLocks noChangeAspect="1" noEditPoints="1" noChangeArrowheads="1"/>
          </p:cNvSpPr>
          <p:nvPr/>
        </p:nvSpPr>
        <p:spPr bwMode="auto">
          <a:xfrm flipH="1">
            <a:off x="5724525" y="620713"/>
            <a:ext cx="3600450" cy="20558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25400" cap="rnd">
            <a:solidFill>
              <a:srgbClr val="0000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3" name="Cloud"/>
          <p:cNvSpPr>
            <a:spLocks noChangeAspect="1" noEditPoints="1" noChangeArrowheads="1"/>
          </p:cNvSpPr>
          <p:nvPr/>
        </p:nvSpPr>
        <p:spPr bwMode="auto">
          <a:xfrm>
            <a:off x="179388" y="3068638"/>
            <a:ext cx="2743200" cy="23050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25400" cap="rnd">
            <a:solidFill>
              <a:srgbClr val="0000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4" name="Cloud"/>
          <p:cNvSpPr>
            <a:spLocks noChangeAspect="1" noEditPoints="1" noChangeArrowheads="1"/>
          </p:cNvSpPr>
          <p:nvPr/>
        </p:nvSpPr>
        <p:spPr bwMode="auto">
          <a:xfrm rot="5199240">
            <a:off x="3667919" y="2250281"/>
            <a:ext cx="1589088" cy="39592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25400" cap="rnd">
            <a:solidFill>
              <a:srgbClr val="0000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6" name="Cloud"/>
          <p:cNvSpPr>
            <a:spLocks noChangeAspect="1" noEditPoints="1" noChangeArrowheads="1"/>
          </p:cNvSpPr>
          <p:nvPr/>
        </p:nvSpPr>
        <p:spPr bwMode="auto">
          <a:xfrm flipH="1">
            <a:off x="6011863" y="2997200"/>
            <a:ext cx="3348037" cy="20875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25400" cap="rnd">
            <a:solidFill>
              <a:srgbClr val="0000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7" name="Cloud"/>
          <p:cNvSpPr>
            <a:spLocks noChangeAspect="1" noEditPoints="1" noChangeArrowheads="1"/>
          </p:cNvSpPr>
          <p:nvPr/>
        </p:nvSpPr>
        <p:spPr bwMode="auto">
          <a:xfrm rot="5199240">
            <a:off x="3525838" y="77788"/>
            <a:ext cx="1589087" cy="28082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25400" cap="rnd">
            <a:solidFill>
              <a:srgbClr val="0000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9" name="AutoShape 13"/>
          <p:cNvSpPr>
            <a:spLocks noChangeArrowheads="1"/>
          </p:cNvSpPr>
          <p:nvPr/>
        </p:nvSpPr>
        <p:spPr bwMode="auto">
          <a:xfrm>
            <a:off x="395288" y="1917700"/>
            <a:ext cx="8424862" cy="1871663"/>
          </a:xfrm>
          <a:prstGeom prst="star8">
            <a:avLst>
              <a:gd name="adj" fmla="val 24843"/>
            </a:avLst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2484438" y="2408238"/>
            <a:ext cx="42481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100"/>
              <a:t>Использование новых информационных технологий</a:t>
            </a:r>
          </a:p>
        </p:txBody>
      </p:sp>
      <p:sp>
        <p:nvSpPr>
          <p:cNvPr id="5131" name="Text Box 15"/>
          <p:cNvSpPr txBox="1">
            <a:spLocks noChangeArrowheads="1"/>
          </p:cNvSpPr>
          <p:nvPr/>
        </p:nvSpPr>
        <p:spPr bwMode="auto">
          <a:xfrm>
            <a:off x="468313" y="1000125"/>
            <a:ext cx="23749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1. расширяет рамки образовательного процесса,</a:t>
            </a:r>
          </a:p>
        </p:txBody>
      </p:sp>
      <p:sp>
        <p:nvSpPr>
          <p:cNvPr id="5132" name="Text Box 16"/>
          <p:cNvSpPr txBox="1">
            <a:spLocks noChangeArrowheads="1"/>
          </p:cNvSpPr>
          <p:nvPr/>
        </p:nvSpPr>
        <p:spPr bwMode="auto">
          <a:xfrm>
            <a:off x="3419475" y="1073150"/>
            <a:ext cx="2736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2. повышает его практическую направленность</a:t>
            </a:r>
          </a:p>
        </p:txBody>
      </p:sp>
      <p:sp>
        <p:nvSpPr>
          <p:cNvPr id="5133" name="Text Box 17"/>
          <p:cNvSpPr txBox="1">
            <a:spLocks noChangeArrowheads="1"/>
          </p:cNvSpPr>
          <p:nvPr/>
        </p:nvSpPr>
        <p:spPr bwMode="auto">
          <a:xfrm>
            <a:off x="6011863" y="869950"/>
            <a:ext cx="3168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3. способствует повышению мотивации учащихся  в образовательном процессе</a:t>
            </a:r>
          </a:p>
        </p:txBody>
      </p:sp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250825" y="3417888"/>
            <a:ext cx="22320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4. способствует развитию интеллектуальных, творческих способностей учащихся</a:t>
            </a:r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2843213" y="3829050"/>
            <a:ext cx="331311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/>
              <a:t>5. способствует развитию их умений самостоятельно приобретать новые знания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6011863" y="3481388"/>
            <a:ext cx="316865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/>
              <a:t>6.  способствует  созданию условия для их успешной самореализации в будущем.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ChangeArrowheads="1"/>
          </p:cNvSpPr>
          <p:nvPr/>
        </p:nvSpPr>
        <p:spPr bwMode="auto">
          <a:xfrm>
            <a:off x="395288" y="1052513"/>
            <a:ext cx="8424862" cy="345598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353425" cy="45259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1.  Для поиска литературы, в Internet.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2. Для работы с текстами, используя пакет основных прикладных программ Microsoft Office:MicrosoftWord.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3.  Для автоматического перевода текстов.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4.  Для хранения и накопления информации(CD-, DVD-диски, Flash-диски);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5. Для общения (Internet, электронная почта, ICQ, Skype, MailAgentи т.д.);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6. Для обработки и воспроизведения графики и звука. </a:t>
            </a:r>
          </a:p>
        </p:txBody>
      </p:sp>
      <p:sp>
        <p:nvSpPr>
          <p:cNvPr id="7172" name="AutoShape 9"/>
          <p:cNvSpPr>
            <a:spLocks noChangeArrowheads="1"/>
          </p:cNvSpPr>
          <p:nvPr/>
        </p:nvSpPr>
        <p:spPr bwMode="auto">
          <a:xfrm>
            <a:off x="395288" y="333375"/>
            <a:ext cx="8461375" cy="792163"/>
          </a:xfrm>
          <a:prstGeom prst="flowChartOffpageConnector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179388" y="260350"/>
            <a:ext cx="7993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>
                <a:solidFill>
                  <a:schemeClr val="tx2"/>
                </a:solidFill>
              </a:rPr>
              <a:t>Использование информационных технологий в</a:t>
            </a:r>
            <a:r>
              <a:rPr lang="en-US" sz="2200">
                <a:solidFill>
                  <a:schemeClr val="tx2"/>
                </a:solidFill>
              </a:rPr>
              <a:t> </a:t>
            </a:r>
            <a:r>
              <a:rPr lang="ru-RU" sz="2200">
                <a:solidFill>
                  <a:schemeClr val="tx2"/>
                </a:solidFill>
              </a:rPr>
              <a:t>образовательной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-26987"/>
            <a:ext cx="8104216" cy="741344"/>
          </a:xfrm>
        </p:spPr>
        <p:txBody>
          <a:bodyPr/>
          <a:lstStyle/>
          <a:p>
            <a:pPr eaLnBrk="1" hangingPunct="1"/>
            <a:r>
              <a:rPr lang="ru-RU" sz="2200" dirty="0" smtClean="0"/>
              <a:t>В дидактической системе выделяются четыре типа уроков</a:t>
            </a:r>
            <a:r>
              <a:rPr lang="ru-RU" sz="4000" dirty="0" smtClean="0"/>
              <a:t> </a:t>
            </a:r>
          </a:p>
        </p:txBody>
      </p:sp>
      <p:sp>
        <p:nvSpPr>
          <p:cNvPr id="10243" name="Овал 11"/>
          <p:cNvSpPr>
            <a:spLocks noChangeArrowheads="1"/>
          </p:cNvSpPr>
          <p:nvPr/>
        </p:nvSpPr>
        <p:spPr bwMode="auto">
          <a:xfrm>
            <a:off x="6011863" y="981075"/>
            <a:ext cx="2736850" cy="1511300"/>
          </a:xfrm>
          <a:prstGeom prst="ellipse">
            <a:avLst/>
          </a:prstGeom>
          <a:solidFill>
            <a:srgbClr val="FF99CC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/>
              <a:t>уроки «открытия» нового звания;</a:t>
            </a:r>
          </a:p>
        </p:txBody>
      </p:sp>
      <p:sp>
        <p:nvSpPr>
          <p:cNvPr id="10244" name="Овал 11"/>
          <p:cNvSpPr>
            <a:spLocks noChangeArrowheads="1"/>
          </p:cNvSpPr>
          <p:nvPr/>
        </p:nvSpPr>
        <p:spPr bwMode="auto">
          <a:xfrm>
            <a:off x="971550" y="836613"/>
            <a:ext cx="2649538" cy="1643062"/>
          </a:xfrm>
          <a:prstGeom prst="ellipse">
            <a:avLst/>
          </a:prstGeom>
          <a:solidFill>
            <a:srgbClr val="FF99CC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/>
          </a:p>
          <a:p>
            <a:pPr algn="ctr">
              <a:spcBef>
                <a:spcPct val="20000"/>
              </a:spcBef>
            </a:pPr>
            <a:r>
              <a:rPr lang="ru-RU"/>
              <a:t>уроки рефлексии</a:t>
            </a:r>
          </a:p>
          <a:p>
            <a:pPr algn="ctr"/>
            <a:endParaRPr lang="ru-RU" sz="4400" b="1">
              <a:solidFill>
                <a:srgbClr val="6C4C2C"/>
              </a:solidFill>
              <a:latin typeface="Calibri" pitchFamily="34" charset="0"/>
            </a:endParaRPr>
          </a:p>
        </p:txBody>
      </p:sp>
      <p:sp>
        <p:nvSpPr>
          <p:cNvPr id="10245" name="Овал 11"/>
          <p:cNvSpPr>
            <a:spLocks noChangeArrowheads="1"/>
          </p:cNvSpPr>
          <p:nvPr/>
        </p:nvSpPr>
        <p:spPr bwMode="auto">
          <a:xfrm>
            <a:off x="250825" y="2708275"/>
            <a:ext cx="3614738" cy="1931988"/>
          </a:xfrm>
          <a:prstGeom prst="ellipse">
            <a:avLst/>
          </a:prstGeom>
          <a:solidFill>
            <a:srgbClr val="FF99CC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/>
          </a:p>
        </p:txBody>
      </p:sp>
      <p:sp>
        <p:nvSpPr>
          <p:cNvPr id="10246" name="Овал 11"/>
          <p:cNvSpPr>
            <a:spLocks noChangeArrowheads="1"/>
          </p:cNvSpPr>
          <p:nvPr/>
        </p:nvSpPr>
        <p:spPr bwMode="auto">
          <a:xfrm>
            <a:off x="5883275" y="2924175"/>
            <a:ext cx="2649538" cy="1643063"/>
          </a:xfrm>
          <a:prstGeom prst="ellipse">
            <a:avLst/>
          </a:prstGeom>
          <a:solidFill>
            <a:srgbClr val="FF99CC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/>
          </a:p>
          <a:p>
            <a:pPr algn="ctr">
              <a:spcBef>
                <a:spcPct val="20000"/>
              </a:spcBef>
            </a:pPr>
            <a:r>
              <a:rPr lang="ru-RU"/>
              <a:t>уроки развивающего контроля </a:t>
            </a:r>
          </a:p>
          <a:p>
            <a:pPr algn="ctr"/>
            <a:endParaRPr lang="ru-RU" sz="4400" b="1">
              <a:solidFill>
                <a:srgbClr val="6C4C2C"/>
              </a:solidFill>
              <a:latin typeface="Calibri" pitchFamily="34" charset="0"/>
            </a:endParaRPr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 rot="2585391">
            <a:off x="2857500" y="1087438"/>
            <a:ext cx="3887788" cy="3781425"/>
          </a:xfrm>
          <a:custGeom>
            <a:avLst/>
            <a:gdLst>
              <a:gd name="T0" fmla="*/ 3887788 w 21600"/>
              <a:gd name="T1" fmla="*/ 1890713 h 21600"/>
              <a:gd name="T2" fmla="*/ 1943894 w 21600"/>
              <a:gd name="T3" fmla="*/ 3781425 h 21600"/>
              <a:gd name="T4" fmla="*/ 0 w 21600"/>
              <a:gd name="T5" fmla="*/ 1890713 h 21600"/>
              <a:gd name="T6" fmla="*/ 1943894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68 w 21600"/>
              <a:gd name="T13" fmla="*/ 9894 h 21600"/>
              <a:gd name="T14" fmla="*/ 19932 w 21600"/>
              <a:gd name="T15" fmla="*/ 117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7301" y="6440"/>
                </a:lnTo>
                <a:lnTo>
                  <a:pt x="9894" y="6440"/>
                </a:lnTo>
                <a:lnTo>
                  <a:pt x="9894" y="9894"/>
                </a:lnTo>
                <a:lnTo>
                  <a:pt x="6440" y="9894"/>
                </a:lnTo>
                <a:lnTo>
                  <a:pt x="6440" y="7301"/>
                </a:lnTo>
                <a:lnTo>
                  <a:pt x="0" y="10800"/>
                </a:lnTo>
                <a:lnTo>
                  <a:pt x="6440" y="14299"/>
                </a:lnTo>
                <a:lnTo>
                  <a:pt x="6440" y="11706"/>
                </a:lnTo>
                <a:lnTo>
                  <a:pt x="9894" y="11706"/>
                </a:lnTo>
                <a:lnTo>
                  <a:pt x="9894" y="15160"/>
                </a:lnTo>
                <a:lnTo>
                  <a:pt x="7301" y="15160"/>
                </a:lnTo>
                <a:lnTo>
                  <a:pt x="10800" y="21600"/>
                </a:lnTo>
                <a:lnTo>
                  <a:pt x="14299" y="15160"/>
                </a:lnTo>
                <a:lnTo>
                  <a:pt x="11706" y="15160"/>
                </a:lnTo>
                <a:lnTo>
                  <a:pt x="11706" y="11706"/>
                </a:lnTo>
                <a:lnTo>
                  <a:pt x="15160" y="11706"/>
                </a:lnTo>
                <a:lnTo>
                  <a:pt x="15160" y="14299"/>
                </a:lnTo>
                <a:lnTo>
                  <a:pt x="21600" y="10800"/>
                </a:lnTo>
                <a:lnTo>
                  <a:pt x="15160" y="7301"/>
                </a:lnTo>
                <a:lnTo>
                  <a:pt x="15160" y="9894"/>
                </a:lnTo>
                <a:lnTo>
                  <a:pt x="11706" y="9894"/>
                </a:lnTo>
                <a:lnTo>
                  <a:pt x="11706" y="6440"/>
                </a:lnTo>
                <a:lnTo>
                  <a:pt x="14299" y="644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107950" y="3194050"/>
            <a:ext cx="380206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уроки общеметодологической направленности (обобщение, закрепление, систематизация изученного материала)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File"/>
          <p:cNvSpPr>
            <a:spLocks noEditPoints="1" noChangeArrowheads="1"/>
          </p:cNvSpPr>
          <p:nvPr/>
        </p:nvSpPr>
        <p:spPr bwMode="auto">
          <a:xfrm>
            <a:off x="3203575" y="44450"/>
            <a:ext cx="3097213" cy="1368425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6" name="File"/>
          <p:cNvSpPr>
            <a:spLocks noEditPoints="1" noChangeArrowheads="1"/>
          </p:cNvSpPr>
          <p:nvPr/>
        </p:nvSpPr>
        <p:spPr bwMode="auto">
          <a:xfrm>
            <a:off x="1042988" y="476250"/>
            <a:ext cx="1873250" cy="10795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7" name="File"/>
          <p:cNvSpPr>
            <a:spLocks noEditPoints="1" noChangeArrowheads="1"/>
          </p:cNvSpPr>
          <p:nvPr/>
        </p:nvSpPr>
        <p:spPr bwMode="auto">
          <a:xfrm flipH="1">
            <a:off x="6732588" y="692150"/>
            <a:ext cx="1800225" cy="1008063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8" name="File"/>
          <p:cNvSpPr>
            <a:spLocks noEditPoints="1" noChangeArrowheads="1"/>
          </p:cNvSpPr>
          <p:nvPr/>
        </p:nvSpPr>
        <p:spPr bwMode="auto">
          <a:xfrm flipH="1">
            <a:off x="7164388" y="2060575"/>
            <a:ext cx="1800225" cy="1008063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9" name="File"/>
          <p:cNvSpPr>
            <a:spLocks noEditPoints="1" noChangeArrowheads="1"/>
          </p:cNvSpPr>
          <p:nvPr/>
        </p:nvSpPr>
        <p:spPr bwMode="auto">
          <a:xfrm>
            <a:off x="395288" y="1989138"/>
            <a:ext cx="1727200" cy="1008062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50" name="File"/>
          <p:cNvSpPr>
            <a:spLocks noEditPoints="1" noChangeArrowheads="1"/>
          </p:cNvSpPr>
          <p:nvPr/>
        </p:nvSpPr>
        <p:spPr bwMode="auto">
          <a:xfrm flipV="1">
            <a:off x="3132138" y="3500438"/>
            <a:ext cx="3600450" cy="165735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51" name="File"/>
          <p:cNvSpPr>
            <a:spLocks noEditPoints="1" noChangeArrowheads="1"/>
          </p:cNvSpPr>
          <p:nvPr/>
        </p:nvSpPr>
        <p:spPr bwMode="auto">
          <a:xfrm>
            <a:off x="395288" y="3068638"/>
            <a:ext cx="2808287" cy="1512887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52" name="File"/>
          <p:cNvSpPr>
            <a:spLocks noEditPoints="1" noChangeArrowheads="1"/>
          </p:cNvSpPr>
          <p:nvPr/>
        </p:nvSpPr>
        <p:spPr bwMode="auto">
          <a:xfrm flipH="1">
            <a:off x="6588125" y="3141663"/>
            <a:ext cx="1728788" cy="1150937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3132138" y="333375"/>
            <a:ext cx="3168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мультимедийные конспекты-презентации, содержащие краткий текст</a:t>
            </a: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1258888" y="620713"/>
            <a:ext cx="22336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основные языковые формулы</a:t>
            </a:r>
          </a:p>
        </p:txBody>
      </p:sp>
      <p:sp>
        <p:nvSpPr>
          <p:cNvPr id="11276" name="Text Box 15"/>
          <p:cNvSpPr txBox="1">
            <a:spLocks noChangeArrowheads="1"/>
          </p:cNvSpPr>
          <p:nvPr/>
        </p:nvSpPr>
        <p:spPr bwMode="auto">
          <a:xfrm>
            <a:off x="7092950" y="105251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схемы</a:t>
            </a:r>
          </a:p>
        </p:txBody>
      </p:sp>
      <p:sp>
        <p:nvSpPr>
          <p:cNvPr id="11277" name="Text Box 16"/>
          <p:cNvSpPr txBox="1">
            <a:spLocks noChangeArrowheads="1"/>
          </p:cNvSpPr>
          <p:nvPr/>
        </p:nvSpPr>
        <p:spPr bwMode="auto">
          <a:xfrm>
            <a:off x="7702550" y="23495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рисунки</a:t>
            </a: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6732588" y="3500438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анимация</a:t>
            </a:r>
          </a:p>
        </p:txBody>
      </p:sp>
      <p:sp>
        <p:nvSpPr>
          <p:cNvPr id="11279" name="Text Box 18"/>
          <p:cNvSpPr txBox="1">
            <a:spLocks noChangeArrowheads="1"/>
          </p:cNvSpPr>
          <p:nvPr/>
        </p:nvSpPr>
        <p:spPr bwMode="auto">
          <a:xfrm>
            <a:off x="3348038" y="3630613"/>
            <a:ext cx="33115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/>
              <a:t>Демонстрация последовательности действий на компьютере для выполнения практической части работы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280" name="Text Box 19"/>
          <p:cNvSpPr txBox="1">
            <a:spLocks noChangeArrowheads="1"/>
          </p:cNvSpPr>
          <p:nvPr/>
        </p:nvSpPr>
        <p:spPr bwMode="auto">
          <a:xfrm>
            <a:off x="395288" y="3357563"/>
            <a:ext cx="28813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песни и сайты,  описывающие реалии англоязычных стран</a:t>
            </a:r>
          </a:p>
        </p:txBody>
      </p:sp>
      <p:sp>
        <p:nvSpPr>
          <p:cNvPr id="11281" name="Text Box 20"/>
          <p:cNvSpPr txBox="1">
            <a:spLocks noChangeArrowheads="1"/>
          </p:cNvSpPr>
          <p:nvPr/>
        </p:nvSpPr>
        <p:spPr bwMode="auto">
          <a:xfrm>
            <a:off x="395288" y="22764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Видеоролики</a:t>
            </a:r>
          </a:p>
        </p:txBody>
      </p:sp>
      <p:sp>
        <p:nvSpPr>
          <p:cNvPr id="11282" name="AutoShape 22"/>
          <p:cNvSpPr>
            <a:spLocks noChangeArrowheads="1"/>
          </p:cNvSpPr>
          <p:nvPr/>
        </p:nvSpPr>
        <p:spPr bwMode="auto">
          <a:xfrm>
            <a:off x="1908175" y="1196975"/>
            <a:ext cx="5759450" cy="2519363"/>
          </a:xfrm>
          <a:prstGeom prst="sun">
            <a:avLst>
              <a:gd name="adj" fmla="val 25829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3" name="Text Box 23"/>
          <p:cNvSpPr txBox="1">
            <a:spLocks noChangeArrowheads="1"/>
          </p:cNvSpPr>
          <p:nvPr/>
        </p:nvSpPr>
        <p:spPr bwMode="auto">
          <a:xfrm>
            <a:off x="3492500" y="2060575"/>
            <a:ext cx="2665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>
                <a:solidFill>
                  <a:schemeClr val="tx2"/>
                </a:solidFill>
              </a:rPr>
              <a:t>Урок «открытия» нового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Cloud"/>
          <p:cNvSpPr>
            <a:spLocks noChangeAspect="1" noEditPoints="1" noChangeArrowheads="1"/>
          </p:cNvSpPr>
          <p:nvPr/>
        </p:nvSpPr>
        <p:spPr bwMode="auto">
          <a:xfrm>
            <a:off x="6227763" y="620713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25400" cap="rnd">
            <a:solidFill>
              <a:srgbClr val="0000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6300788" y="1222375"/>
            <a:ext cx="24844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/>
              <a:t>мультимедийные учебники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274" name="Cloud"/>
          <p:cNvSpPr>
            <a:spLocks noChangeAspect="1" noEditPoints="1" noChangeArrowheads="1"/>
          </p:cNvSpPr>
          <p:nvPr/>
        </p:nvSpPr>
        <p:spPr bwMode="auto">
          <a:xfrm>
            <a:off x="250825" y="620713"/>
            <a:ext cx="2743200" cy="17287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25400" cap="rnd">
            <a:solidFill>
              <a:srgbClr val="0000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395288" y="1150938"/>
            <a:ext cx="24844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/>
              <a:t>электронные учебники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1277" name="Cloud"/>
          <p:cNvSpPr>
            <a:spLocks noChangeAspect="1" noEditPoints="1" noChangeArrowheads="1"/>
          </p:cNvSpPr>
          <p:nvPr/>
        </p:nvSpPr>
        <p:spPr bwMode="auto">
          <a:xfrm>
            <a:off x="2339975" y="2924175"/>
            <a:ext cx="4319588" cy="1584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25400" cap="rnd">
            <a:solidFill>
              <a:srgbClr val="0000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2627313" y="3292475"/>
            <a:ext cx="3887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обучающие и контролирующие программы</a:t>
            </a:r>
          </a:p>
        </p:txBody>
      </p:sp>
      <p:sp>
        <p:nvSpPr>
          <p:cNvPr id="12296" name="AutoShape 15"/>
          <p:cNvSpPr>
            <a:spLocks noChangeArrowheads="1"/>
          </p:cNvSpPr>
          <p:nvPr/>
        </p:nvSpPr>
        <p:spPr bwMode="auto">
          <a:xfrm rot="10800000">
            <a:off x="2627313" y="692150"/>
            <a:ext cx="3889375" cy="2592388"/>
          </a:xfrm>
          <a:custGeom>
            <a:avLst/>
            <a:gdLst>
              <a:gd name="T0" fmla="*/ 1944688 w 21600"/>
              <a:gd name="T1" fmla="*/ 0 h 21600"/>
              <a:gd name="T2" fmla="*/ 0 w 21600"/>
              <a:gd name="T3" fmla="*/ 2033945 h 21600"/>
              <a:gd name="T4" fmla="*/ 1944688 w 21600"/>
              <a:gd name="T5" fmla="*/ 2467569 h 21600"/>
              <a:gd name="T6" fmla="*/ 3889375 w 21600"/>
              <a:gd name="T7" fmla="*/ 203394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4273 w 21600"/>
              <a:gd name="T13" fmla="*/ 13335 h 21600"/>
              <a:gd name="T14" fmla="*/ 17327 w 21600"/>
              <a:gd name="T15" fmla="*/ 205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7835" y="8637"/>
                </a:lnTo>
                <a:lnTo>
                  <a:pt x="8498" y="8637"/>
                </a:lnTo>
                <a:lnTo>
                  <a:pt x="8498" y="13335"/>
                </a:lnTo>
                <a:lnTo>
                  <a:pt x="5504" y="13335"/>
                </a:lnTo>
                <a:lnTo>
                  <a:pt x="5504" y="12295"/>
                </a:lnTo>
                <a:lnTo>
                  <a:pt x="0" y="16947"/>
                </a:lnTo>
                <a:lnTo>
                  <a:pt x="5504" y="21600"/>
                </a:lnTo>
                <a:lnTo>
                  <a:pt x="5504" y="20560"/>
                </a:lnTo>
                <a:lnTo>
                  <a:pt x="16096" y="20560"/>
                </a:lnTo>
                <a:lnTo>
                  <a:pt x="16096" y="21600"/>
                </a:lnTo>
                <a:lnTo>
                  <a:pt x="21600" y="16947"/>
                </a:lnTo>
                <a:lnTo>
                  <a:pt x="16096" y="12295"/>
                </a:lnTo>
                <a:lnTo>
                  <a:pt x="16096" y="13335"/>
                </a:lnTo>
                <a:lnTo>
                  <a:pt x="13102" y="13335"/>
                </a:lnTo>
                <a:lnTo>
                  <a:pt x="13102" y="8637"/>
                </a:lnTo>
                <a:lnTo>
                  <a:pt x="13765" y="863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Text Box 19"/>
          <p:cNvSpPr txBox="1">
            <a:spLocks noChangeArrowheads="1"/>
          </p:cNvSpPr>
          <p:nvPr/>
        </p:nvSpPr>
        <p:spPr bwMode="auto">
          <a:xfrm>
            <a:off x="3132138" y="1046163"/>
            <a:ext cx="309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Урок закрепления знаний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Cloud"/>
          <p:cNvSpPr>
            <a:spLocks noChangeAspect="1" noEditPoints="1" noChangeArrowheads="1"/>
          </p:cNvSpPr>
          <p:nvPr/>
        </p:nvSpPr>
        <p:spPr bwMode="auto">
          <a:xfrm rot="398774">
            <a:off x="323850" y="404813"/>
            <a:ext cx="2376488" cy="12065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307" name="Cloud"/>
          <p:cNvSpPr>
            <a:spLocks noChangeAspect="1" noEditPoints="1" noChangeArrowheads="1"/>
          </p:cNvSpPr>
          <p:nvPr/>
        </p:nvSpPr>
        <p:spPr bwMode="auto">
          <a:xfrm rot="398774">
            <a:off x="6705679" y="562076"/>
            <a:ext cx="2376487" cy="12065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308" name="Cloud"/>
          <p:cNvSpPr>
            <a:spLocks noChangeAspect="1" noEditPoints="1" noChangeArrowheads="1"/>
          </p:cNvSpPr>
          <p:nvPr/>
        </p:nvSpPr>
        <p:spPr bwMode="auto">
          <a:xfrm rot="398774">
            <a:off x="395288" y="3213100"/>
            <a:ext cx="2376487" cy="12065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310" name="Cloud"/>
          <p:cNvSpPr>
            <a:spLocks noChangeAspect="1" noEditPoints="1" noChangeArrowheads="1"/>
          </p:cNvSpPr>
          <p:nvPr/>
        </p:nvSpPr>
        <p:spPr bwMode="auto">
          <a:xfrm rot="398774">
            <a:off x="6516688" y="3284538"/>
            <a:ext cx="2376487" cy="12065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2" name="Text Box 23"/>
          <p:cNvSpPr txBox="1">
            <a:spLocks noChangeArrowheads="1"/>
          </p:cNvSpPr>
          <p:nvPr/>
        </p:nvSpPr>
        <p:spPr bwMode="auto">
          <a:xfrm>
            <a:off x="684213" y="549275"/>
            <a:ext cx="20161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dirty="0"/>
              <a:t>заполнение электронных </a:t>
            </a:r>
            <a:r>
              <a:rPr lang="ru-RU" dirty="0" smtClean="0"/>
              <a:t>анкет-тестов</a:t>
            </a: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3326" name="Text Box 27"/>
          <p:cNvSpPr txBox="1">
            <a:spLocks noChangeArrowheads="1"/>
          </p:cNvSpPr>
          <p:nvPr/>
        </p:nvSpPr>
        <p:spPr bwMode="auto">
          <a:xfrm>
            <a:off x="611188" y="3284538"/>
            <a:ext cx="216058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/>
              <a:t>работа с  англоязычными сайтами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28" name="Text Box 29"/>
          <p:cNvSpPr txBox="1">
            <a:spLocks noChangeArrowheads="1"/>
          </p:cNvSpPr>
          <p:nvPr/>
        </p:nvSpPr>
        <p:spPr bwMode="auto">
          <a:xfrm>
            <a:off x="7000892" y="714356"/>
            <a:ext cx="201612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dirty="0"/>
              <a:t>Использование </a:t>
            </a:r>
            <a:r>
              <a:rPr lang="ru-RU" dirty="0" smtClean="0"/>
              <a:t>мультфильмов</a:t>
            </a:r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3329" name="Text Box 31"/>
          <p:cNvSpPr txBox="1">
            <a:spLocks noChangeArrowheads="1"/>
          </p:cNvSpPr>
          <p:nvPr/>
        </p:nvSpPr>
        <p:spPr bwMode="auto">
          <a:xfrm>
            <a:off x="6877050" y="3500438"/>
            <a:ext cx="17986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/>
              <a:t>работа с веб- квестами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30" name="AutoShape 33"/>
          <p:cNvSpPr>
            <a:spLocks noChangeArrowheads="1"/>
          </p:cNvSpPr>
          <p:nvPr/>
        </p:nvSpPr>
        <p:spPr bwMode="auto">
          <a:xfrm>
            <a:off x="2339975" y="1484313"/>
            <a:ext cx="4319588" cy="1944687"/>
          </a:xfrm>
          <a:prstGeom prst="star4">
            <a:avLst>
              <a:gd name="adj" fmla="val 26662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Text Box 37"/>
          <p:cNvSpPr txBox="1">
            <a:spLocks noChangeArrowheads="1"/>
          </p:cNvSpPr>
          <p:nvPr/>
        </p:nvSpPr>
        <p:spPr bwMode="auto">
          <a:xfrm>
            <a:off x="3132138" y="2133600"/>
            <a:ext cx="331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</a:rPr>
              <a:t>Урок систематизации и обобщения знаний</a:t>
            </a:r>
          </a:p>
        </p:txBody>
      </p:sp>
      <p:sp>
        <p:nvSpPr>
          <p:cNvPr id="13332" name="AutoShape 38"/>
          <p:cNvSpPr>
            <a:spLocks noChangeArrowheads="1"/>
          </p:cNvSpPr>
          <p:nvPr/>
        </p:nvSpPr>
        <p:spPr bwMode="auto">
          <a:xfrm rot="2664315">
            <a:off x="2195513" y="1341438"/>
            <a:ext cx="1387475" cy="503237"/>
          </a:xfrm>
          <a:prstGeom prst="leftArrow">
            <a:avLst>
              <a:gd name="adj1" fmla="val 40046"/>
              <a:gd name="adj2" fmla="val 105357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AutoShape 39"/>
          <p:cNvSpPr>
            <a:spLocks noChangeArrowheads="1"/>
          </p:cNvSpPr>
          <p:nvPr/>
        </p:nvSpPr>
        <p:spPr bwMode="auto">
          <a:xfrm rot="8272982">
            <a:off x="5416550" y="1341438"/>
            <a:ext cx="1387475" cy="565150"/>
          </a:xfrm>
          <a:prstGeom prst="leftArrow">
            <a:avLst>
              <a:gd name="adj1" fmla="val 40046"/>
              <a:gd name="adj2" fmla="val 9381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4" name="AutoShape 40"/>
          <p:cNvSpPr>
            <a:spLocks noChangeArrowheads="1"/>
          </p:cNvSpPr>
          <p:nvPr/>
        </p:nvSpPr>
        <p:spPr bwMode="auto">
          <a:xfrm rot="-2150207">
            <a:off x="2339975" y="2997200"/>
            <a:ext cx="1387475" cy="503238"/>
          </a:xfrm>
          <a:prstGeom prst="leftArrow">
            <a:avLst>
              <a:gd name="adj1" fmla="val 40046"/>
              <a:gd name="adj2" fmla="val 105357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5" name="AutoShape 41"/>
          <p:cNvSpPr>
            <a:spLocks noChangeArrowheads="1"/>
          </p:cNvSpPr>
          <p:nvPr/>
        </p:nvSpPr>
        <p:spPr bwMode="auto">
          <a:xfrm rot="-8549704">
            <a:off x="5435600" y="2997200"/>
            <a:ext cx="1387475" cy="503238"/>
          </a:xfrm>
          <a:prstGeom prst="leftArrow">
            <a:avLst>
              <a:gd name="adj1" fmla="val 40046"/>
              <a:gd name="adj2" fmla="val 105357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Заседание совета по стратегическому развитию и приоритетным проектам (5 июля 2017 г.)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3900486" cy="438912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Цифровая экономика – уклад жизни, новая основа для развития системы государственного управления, экономики, бизнеса, социальной сферы, общества. </a:t>
            </a:r>
          </a:p>
          <a:p>
            <a:r>
              <a:rPr lang="ru-RU" dirty="0" smtClean="0"/>
              <a:t>Ее формирование – это вопрос национальной безопасности и независимости России, </a:t>
            </a:r>
            <a:r>
              <a:rPr lang="ru-RU" dirty="0" err="1" smtClean="0"/>
              <a:t>конкурентности</a:t>
            </a:r>
            <a:r>
              <a:rPr lang="ru-RU" dirty="0" smtClean="0"/>
              <a:t> отечественных компаний, позиций страны на мировой арене на долгосрочную перспективу, по сути, на </a:t>
            </a:r>
          </a:p>
          <a:p>
            <a:r>
              <a:rPr lang="ru-RU" dirty="0" smtClean="0"/>
              <a:t>десятилетия вперед.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214554"/>
            <a:ext cx="35804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6902478" cy="11430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Урок  развивающего контроля</a:t>
            </a:r>
            <a:r>
              <a:rPr lang="ru-RU" dirty="0" smtClean="0"/>
              <a:t> 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5364163" y="404813"/>
            <a:ext cx="3384550" cy="4032250"/>
          </a:xfrm>
          <a:prstGeom prst="flowChartSor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084888" y="1452563"/>
            <a:ext cx="2519362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/>
              <a:t>повышает эффективность учебного процесса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227763" y="2420938"/>
            <a:ext cx="244792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/>
              <a:t>активизирует познавательную деятельность школьников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395288" y="1557338"/>
            <a:ext cx="4608512" cy="1655762"/>
          </a:xfrm>
          <a:prstGeom prst="flowChartDecision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1476375" y="1844675"/>
            <a:ext cx="3095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700"/>
              <a:t>компьютерное тестирование</a:t>
            </a:r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 rot="-840153">
            <a:off x="4022725" y="1895475"/>
            <a:ext cx="2016125" cy="503238"/>
          </a:xfrm>
          <a:prstGeom prst="rightArrow">
            <a:avLst>
              <a:gd name="adj1" fmla="val 24917"/>
              <a:gd name="adj2" fmla="val 149736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 rot="1091591">
            <a:off x="3995738" y="2420938"/>
            <a:ext cx="2016125" cy="503237"/>
          </a:xfrm>
          <a:prstGeom prst="rightArrow">
            <a:avLst>
              <a:gd name="adj1" fmla="val 24917"/>
              <a:gd name="adj2" fmla="val 149736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611188" y="549275"/>
            <a:ext cx="3168650" cy="172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>
          <a:xfrm>
            <a:off x="785785" y="785794"/>
            <a:ext cx="3282977" cy="1193819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dirty="0" smtClean="0"/>
              <a:t>Проектная деятельность обучающихся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4067175" y="1268413"/>
            <a:ext cx="180022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4067175" y="1484313"/>
            <a:ext cx="180022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AutoShape 9"/>
          <p:cNvSpPr>
            <a:spLocks noChangeArrowheads="1"/>
          </p:cNvSpPr>
          <p:nvPr/>
        </p:nvSpPr>
        <p:spPr bwMode="auto">
          <a:xfrm>
            <a:off x="5940425" y="620713"/>
            <a:ext cx="2590800" cy="1512887"/>
          </a:xfrm>
          <a:prstGeom prst="cube">
            <a:avLst>
              <a:gd name="adj" fmla="val 190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5940425" y="908050"/>
            <a:ext cx="25209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700"/>
              <a:t>PowerPoint  </a:t>
            </a:r>
          </a:p>
          <a:p>
            <a:pPr>
              <a:spcBef>
                <a:spcPct val="50000"/>
              </a:spcBef>
            </a:pPr>
            <a:r>
              <a:rPr lang="ru-RU" sz="2700"/>
              <a:t>презентации</a:t>
            </a:r>
          </a:p>
        </p:txBody>
      </p:sp>
      <p:sp>
        <p:nvSpPr>
          <p:cNvPr id="15368" name="AutoShape 11"/>
          <p:cNvSpPr>
            <a:spLocks noChangeArrowheads="1"/>
          </p:cNvSpPr>
          <p:nvPr/>
        </p:nvSpPr>
        <p:spPr bwMode="auto">
          <a:xfrm>
            <a:off x="611188" y="2420938"/>
            <a:ext cx="2590800" cy="1512887"/>
          </a:xfrm>
          <a:prstGeom prst="cube">
            <a:avLst>
              <a:gd name="adj" fmla="val 190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AutoShape 12"/>
          <p:cNvSpPr>
            <a:spLocks noChangeArrowheads="1"/>
          </p:cNvSpPr>
          <p:nvPr/>
        </p:nvSpPr>
        <p:spPr bwMode="auto">
          <a:xfrm>
            <a:off x="3203575" y="2420938"/>
            <a:ext cx="2590800" cy="1512887"/>
          </a:xfrm>
          <a:prstGeom prst="cube">
            <a:avLst>
              <a:gd name="adj" fmla="val 190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AutoShape 13"/>
          <p:cNvSpPr>
            <a:spLocks noChangeArrowheads="1"/>
          </p:cNvSpPr>
          <p:nvPr/>
        </p:nvSpPr>
        <p:spPr bwMode="auto">
          <a:xfrm>
            <a:off x="6011863" y="2420938"/>
            <a:ext cx="2590800" cy="1512887"/>
          </a:xfrm>
          <a:prstGeom prst="cube">
            <a:avLst>
              <a:gd name="adj" fmla="val 190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755650" y="2997200"/>
            <a:ext cx="2159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/>
              <a:t>брошюры</a:t>
            </a:r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3492500" y="2997200"/>
            <a:ext cx="19446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/>
              <a:t>буклеты</a:t>
            </a:r>
          </a:p>
        </p:txBody>
      </p:sp>
      <p:sp>
        <p:nvSpPr>
          <p:cNvPr id="15373" name="Text Box 18"/>
          <p:cNvSpPr txBox="1">
            <a:spLocks noChangeArrowheads="1"/>
          </p:cNvSpPr>
          <p:nvPr/>
        </p:nvSpPr>
        <p:spPr bwMode="auto">
          <a:xfrm>
            <a:off x="5940425" y="2997200"/>
            <a:ext cx="26638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/>
              <a:t>видеофильмы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5"/>
          <p:cNvSpPr>
            <a:spLocks noChangeArrowheads="1"/>
          </p:cNvSpPr>
          <p:nvPr/>
        </p:nvSpPr>
        <p:spPr bwMode="auto">
          <a:xfrm>
            <a:off x="541338" y="1485900"/>
            <a:ext cx="2951162" cy="1655763"/>
          </a:xfrm>
          <a:prstGeom prst="foldedCorner">
            <a:avLst>
              <a:gd name="adj" fmla="val 1640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612775" y="1717675"/>
            <a:ext cx="28067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dirty="0"/>
              <a:t>развивает творческие, исследовательские способности обучающихся, 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6388" name="AutoShape 7"/>
          <p:cNvSpPr>
            <a:spLocks noChangeArrowheads="1"/>
          </p:cNvSpPr>
          <p:nvPr/>
        </p:nvSpPr>
        <p:spPr bwMode="auto">
          <a:xfrm>
            <a:off x="6357950" y="2071678"/>
            <a:ext cx="2520950" cy="1366838"/>
          </a:xfrm>
          <a:prstGeom prst="foldedCorner">
            <a:avLst>
              <a:gd name="adj" fmla="val 30606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6715140" y="2285992"/>
            <a:ext cx="1817673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dirty="0"/>
              <a:t>повышает их активность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6390" name="AutoShape 9"/>
          <p:cNvSpPr>
            <a:spLocks noChangeArrowheads="1"/>
          </p:cNvSpPr>
          <p:nvPr/>
        </p:nvSpPr>
        <p:spPr bwMode="auto">
          <a:xfrm>
            <a:off x="642910" y="4000504"/>
            <a:ext cx="2951162" cy="1655762"/>
          </a:xfrm>
          <a:prstGeom prst="foldedCorner">
            <a:avLst>
              <a:gd name="adj" fmla="val 24171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AutoShape 10"/>
          <p:cNvSpPr>
            <a:spLocks noChangeArrowheads="1"/>
          </p:cNvSpPr>
          <p:nvPr/>
        </p:nvSpPr>
        <p:spPr bwMode="auto">
          <a:xfrm>
            <a:off x="5857884" y="4071942"/>
            <a:ext cx="2808288" cy="1654175"/>
          </a:xfrm>
          <a:prstGeom prst="foldedCorner">
            <a:avLst>
              <a:gd name="adj" fmla="val 271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AutoShape 11"/>
          <p:cNvSpPr>
            <a:spLocks noChangeArrowheads="1"/>
          </p:cNvSpPr>
          <p:nvPr/>
        </p:nvSpPr>
        <p:spPr bwMode="auto">
          <a:xfrm>
            <a:off x="3205163" y="115888"/>
            <a:ext cx="3744912" cy="1584325"/>
          </a:xfrm>
          <a:prstGeom prst="foldedCorner">
            <a:avLst>
              <a:gd name="adj" fmla="val 20093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714348" y="4143380"/>
            <a:ext cx="295275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dirty="0"/>
              <a:t>способствует  приобретению навыков, которые весьма полезны в жизни. 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6143636" y="4143380"/>
            <a:ext cx="224630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dirty="0"/>
              <a:t>создают условия для самовыражения учащихся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3205163" y="92075"/>
            <a:ext cx="37449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Подобная перспектива создает сильнейшую мотивацию для их самостоятельной познавательной деятельности в группах или индивидуально</a:t>
            </a: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2771775" y="1411288"/>
            <a:ext cx="4032250" cy="3313112"/>
          </a:xfrm>
          <a:prstGeom prst="star5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7" name="Text Box 16"/>
          <p:cNvSpPr txBox="1">
            <a:spLocks noChangeArrowheads="1"/>
          </p:cNvSpPr>
          <p:nvPr/>
        </p:nvSpPr>
        <p:spPr bwMode="auto">
          <a:xfrm>
            <a:off x="3708400" y="2601913"/>
            <a:ext cx="22336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Проектная деятельность учащихся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-26987"/>
            <a:ext cx="8115328" cy="812782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Обучение </a:t>
            </a:r>
            <a:r>
              <a:rPr lang="ru-RU" sz="2800" b="1" dirty="0" err="1" smtClean="0"/>
              <a:t>аудированию</a:t>
            </a:r>
            <a:r>
              <a:rPr lang="ru-RU" dirty="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2781300"/>
            <a:ext cx="4038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arenR"/>
            </a:pPr>
            <a:endParaRPr lang="ru-RU" sz="2800" smtClean="0"/>
          </a:p>
        </p:txBody>
      </p:sp>
      <p:graphicFrame>
        <p:nvGraphicFramePr>
          <p:cNvPr id="16413" name="Group 29"/>
          <p:cNvGraphicFramePr>
            <a:graphicFrameLocks noGrp="1"/>
          </p:cNvGraphicFramePr>
          <p:nvPr>
            <p:ph sz="half" idx="2"/>
          </p:nvPr>
        </p:nvGraphicFramePr>
        <p:xfrm>
          <a:off x="395288" y="908050"/>
          <a:ext cx="8497887" cy="3852672"/>
        </p:xfrm>
        <a:graphic>
          <a:graphicData uri="http://schemas.openxmlformats.org/drawingml/2006/table">
            <a:tbl>
              <a:tblPr/>
              <a:tblGrid>
                <a:gridCol w="4249737"/>
                <a:gridCol w="4248150"/>
              </a:tblGrid>
              <a:tr h="11525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два функциональных вида речевой деятельности: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1)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аудирование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 процессе непосредственного (диалогического) общения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2) аудирование связных текстов в условиях опосредованного общения.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развития у обучающихся умений дистанционного аудирования, т.е. восприятия и понимания аудиотекстов в условиях опосредованного общения.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Document"/>
          <p:cNvSpPr>
            <a:spLocks noEditPoints="1" noChangeArrowheads="1"/>
          </p:cNvSpPr>
          <p:nvPr/>
        </p:nvSpPr>
        <p:spPr bwMode="auto">
          <a:xfrm>
            <a:off x="6516688" y="1052513"/>
            <a:ext cx="2016125" cy="194468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6589713" y="1268413"/>
            <a:ext cx="19431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/>
              <a:t>позволит учащимся окунуться в гущу мировых событий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16" name="Document"/>
          <p:cNvSpPr>
            <a:spLocks noEditPoints="1" noChangeArrowheads="1"/>
          </p:cNvSpPr>
          <p:nvPr/>
        </p:nvSpPr>
        <p:spPr bwMode="auto">
          <a:xfrm rot="10800000">
            <a:off x="612775" y="908050"/>
            <a:ext cx="1944688" cy="259238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7" name="Document"/>
          <p:cNvSpPr>
            <a:spLocks noEditPoints="1" noChangeArrowheads="1"/>
          </p:cNvSpPr>
          <p:nvPr/>
        </p:nvSpPr>
        <p:spPr bwMode="auto">
          <a:xfrm rot="16200000">
            <a:off x="3798094" y="-405606"/>
            <a:ext cx="1763712" cy="33845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8" name="Document"/>
          <p:cNvSpPr>
            <a:spLocks noEditPoints="1" noChangeArrowheads="1"/>
          </p:cNvSpPr>
          <p:nvPr/>
        </p:nvSpPr>
        <p:spPr bwMode="auto">
          <a:xfrm>
            <a:off x="1500166" y="4429132"/>
            <a:ext cx="1584325" cy="143986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9" name="Document"/>
          <p:cNvSpPr>
            <a:spLocks noEditPoints="1" noChangeArrowheads="1"/>
          </p:cNvSpPr>
          <p:nvPr/>
        </p:nvSpPr>
        <p:spPr bwMode="auto">
          <a:xfrm>
            <a:off x="5795963" y="3213100"/>
            <a:ext cx="2736850" cy="172878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40" name="Text Box 12"/>
          <p:cNvSpPr txBox="1">
            <a:spLocks noChangeArrowheads="1"/>
          </p:cNvSpPr>
          <p:nvPr/>
        </p:nvSpPr>
        <p:spPr bwMode="auto">
          <a:xfrm>
            <a:off x="612775" y="908050"/>
            <a:ext cx="18002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/>
              <a:t>высказать свое мнение относительно прочитанного и лично побеседовать с автором определенной статьи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2987675" y="333375"/>
            <a:ext cx="33845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/>
              <a:t>экстра-связь с главным действующим лицом статьи вовлеченности всего класса в сочетании с дифференциацией заданий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1643042" y="4643446"/>
            <a:ext cx="156053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dirty="0"/>
              <a:t>пополнять словарный запас 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6011863" y="3390900"/>
            <a:ext cx="2447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учащиеся получают доступ к информации «из первых рук»,</a:t>
            </a: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2339975" y="1700213"/>
            <a:ext cx="4392613" cy="3024187"/>
          </a:xfrm>
          <a:prstGeom prst="star5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8445" name="Text Box 17"/>
          <p:cNvSpPr txBox="1">
            <a:spLocks noChangeArrowheads="1"/>
          </p:cNvSpPr>
          <p:nvPr/>
        </p:nvSpPr>
        <p:spPr bwMode="auto">
          <a:xfrm>
            <a:off x="3205163" y="2781300"/>
            <a:ext cx="2736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/>
              <a:t>онлайновая газета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z="3000" b="1" smtClean="0"/>
              <a:t>Обучение письму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714619"/>
            <a:ext cx="8270903" cy="372745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  <a:endParaRPr lang="ru-RU" sz="2800" smtClean="0"/>
          </a:p>
          <a:p>
            <a:pPr eaLnBrk="1" hangingPunct="1">
              <a:buFontTx/>
              <a:buNone/>
            </a:pPr>
            <a:r>
              <a:rPr lang="ru-RU" smtClean="0"/>
              <a:t>быстрее, </a:t>
            </a:r>
          </a:p>
          <a:p>
            <a:pPr eaLnBrk="1" hangingPunct="1">
              <a:buFontTx/>
              <a:buNone/>
            </a:pPr>
            <a:r>
              <a:rPr lang="ru-RU" smtClean="0"/>
              <a:t>удобнее,  </a:t>
            </a:r>
          </a:p>
          <a:p>
            <a:pPr eaLnBrk="1" hangingPunct="1">
              <a:buFontTx/>
              <a:buNone/>
            </a:pPr>
            <a:r>
              <a:rPr lang="ru-RU" smtClean="0"/>
              <a:t>дешевле. </a:t>
            </a:r>
          </a:p>
        </p:txBody>
      </p:sp>
      <p:pic>
        <p:nvPicPr>
          <p:cNvPr id="19460" name="Picture 4" descr="085d8b5ef42519d9212468dc4ede96b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628775"/>
            <a:ext cx="287972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00034" y="1571612"/>
            <a:ext cx="81772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000" dirty="0"/>
              <a:t>электронная переписка имеет свои преимущества по сравнению с бумажной: </a:t>
            </a:r>
          </a:p>
          <a:p>
            <a:r>
              <a:rPr lang="ru-RU" sz="3000" dirty="0"/>
              <a:t>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ru-RU" sz="2400" b="1" smtClean="0"/>
              <a:t>Обучение говорению</a:t>
            </a:r>
            <a:r>
              <a:rPr lang="ru-RU" smtClean="0"/>
              <a:t> </a:t>
            </a:r>
          </a:p>
        </p:txBody>
      </p:sp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250825" y="1773238"/>
            <a:ext cx="4032250" cy="2808287"/>
          </a:xfrm>
          <a:prstGeom prst="cube">
            <a:avLst>
              <a:gd name="adj" fmla="val 890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323850" y="2166938"/>
            <a:ext cx="367188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/>
              <a:t> Интернет-ресурсы, которые помогают составить информативное сообщение, полный ответ по заданной теме ( например, сообщения по теме «Английские праздники», «Великобритания» « Австралия и Новая Зеландия»).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5" name="AutoShape 8"/>
          <p:cNvSpPr>
            <a:spLocks noChangeArrowheads="1"/>
          </p:cNvSpPr>
          <p:nvPr/>
        </p:nvSpPr>
        <p:spPr bwMode="auto">
          <a:xfrm>
            <a:off x="4860925" y="1773238"/>
            <a:ext cx="4032250" cy="2735262"/>
          </a:xfrm>
          <a:prstGeom prst="cube">
            <a:avLst>
              <a:gd name="adj" fmla="val 890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5075238" y="2081213"/>
            <a:ext cx="338455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/>
              <a:t>Высказывания (монологические, диалогические) с опорой на информацию, взятую из сети, отличаются более полным ответом и повышенным интересом учащихся к теме.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7" name="AutoShape 11"/>
          <p:cNvSpPr>
            <a:spLocks noChangeArrowheads="1"/>
          </p:cNvSpPr>
          <p:nvPr/>
        </p:nvSpPr>
        <p:spPr bwMode="auto">
          <a:xfrm>
            <a:off x="3995738" y="2276475"/>
            <a:ext cx="1008062" cy="1008063"/>
          </a:xfrm>
          <a:prstGeom prst="plus">
            <a:avLst>
              <a:gd name="adj" fmla="val 39116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AutoShape 12"/>
          <p:cNvSpPr>
            <a:spLocks noChangeArrowheads="1"/>
          </p:cNvSpPr>
          <p:nvPr/>
        </p:nvSpPr>
        <p:spPr bwMode="auto">
          <a:xfrm>
            <a:off x="1116013" y="836613"/>
            <a:ext cx="6840537" cy="792162"/>
          </a:xfrm>
          <a:prstGeom prst="flowChartAlternateProcess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1187450" y="836613"/>
            <a:ext cx="6697663" cy="77946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/>
              <a:t>Для подготовки к высказыванию на уроке использую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PubRRectCallout"/>
          <p:cNvSpPr>
            <a:spLocks noEditPoints="1" noChangeArrowheads="1"/>
          </p:cNvSpPr>
          <p:nvPr/>
        </p:nvSpPr>
        <p:spPr bwMode="auto">
          <a:xfrm>
            <a:off x="5940425" y="476250"/>
            <a:ext cx="2693988" cy="1943100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4" name="PubRRectCallout"/>
          <p:cNvSpPr>
            <a:spLocks noEditPoints="1" noChangeArrowheads="1"/>
          </p:cNvSpPr>
          <p:nvPr/>
        </p:nvSpPr>
        <p:spPr bwMode="auto">
          <a:xfrm flipV="1">
            <a:off x="5940425" y="2492375"/>
            <a:ext cx="2693988" cy="1944688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5" name="PubRRectCallout"/>
          <p:cNvSpPr>
            <a:spLocks noEditPoints="1" noChangeArrowheads="1"/>
          </p:cNvSpPr>
          <p:nvPr/>
        </p:nvSpPr>
        <p:spPr bwMode="auto">
          <a:xfrm flipH="1">
            <a:off x="611188" y="476250"/>
            <a:ext cx="2274887" cy="1871663"/>
          </a:xfrm>
          <a:custGeom>
            <a:avLst/>
            <a:gdLst>
              <a:gd name="G0" fmla="+- 0 0 0"/>
              <a:gd name="G1" fmla="+- 0 0 0"/>
              <a:gd name="T0" fmla="*/ 10800 w 21600"/>
              <a:gd name="T1" fmla="*/ 0 h 21600"/>
              <a:gd name="T2" fmla="*/ 0 w 21600"/>
              <a:gd name="T3" fmla="*/ 8638 h 21600"/>
              <a:gd name="T4" fmla="*/ 0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0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6" name="PubRRectCallout"/>
          <p:cNvSpPr>
            <a:spLocks noEditPoints="1" noChangeArrowheads="1"/>
          </p:cNvSpPr>
          <p:nvPr/>
        </p:nvSpPr>
        <p:spPr bwMode="auto">
          <a:xfrm flipH="1" flipV="1">
            <a:off x="539750" y="2492375"/>
            <a:ext cx="2520950" cy="1944688"/>
          </a:xfrm>
          <a:custGeom>
            <a:avLst/>
            <a:gdLst>
              <a:gd name="G0" fmla="+- 0 0 0"/>
              <a:gd name="G1" fmla="+- 1836 0 0"/>
              <a:gd name="T0" fmla="*/ 10800 w 21600"/>
              <a:gd name="T1" fmla="*/ 0 h 21600"/>
              <a:gd name="T2" fmla="*/ 0 w 21600"/>
              <a:gd name="T3" fmla="*/ 8638 h 21600"/>
              <a:gd name="T4" fmla="*/ 1836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1836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7" name="PubRRectCallout"/>
          <p:cNvSpPr>
            <a:spLocks noEditPoints="1" noChangeArrowheads="1"/>
          </p:cNvSpPr>
          <p:nvPr/>
        </p:nvSpPr>
        <p:spPr bwMode="auto">
          <a:xfrm flipH="1">
            <a:off x="3059113" y="476250"/>
            <a:ext cx="2706687" cy="1871663"/>
          </a:xfrm>
          <a:custGeom>
            <a:avLst/>
            <a:gdLst>
              <a:gd name="G0" fmla="+- 0 0 0"/>
              <a:gd name="G1" fmla="+- 11186 0 0"/>
              <a:gd name="T0" fmla="*/ 10800 w 21600"/>
              <a:gd name="T1" fmla="*/ 0 h 21600"/>
              <a:gd name="T2" fmla="*/ 0 w 21600"/>
              <a:gd name="T3" fmla="*/ 8638 h 21600"/>
              <a:gd name="T4" fmla="*/ 11186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11186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8" name="PubRRectCallout"/>
          <p:cNvSpPr>
            <a:spLocks noEditPoints="1" noChangeArrowheads="1"/>
          </p:cNvSpPr>
          <p:nvPr/>
        </p:nvSpPr>
        <p:spPr bwMode="auto">
          <a:xfrm flipV="1">
            <a:off x="3132138" y="2349500"/>
            <a:ext cx="2693987" cy="2133600"/>
          </a:xfrm>
          <a:custGeom>
            <a:avLst/>
            <a:gdLst>
              <a:gd name="G0" fmla="+- 0 0 0"/>
              <a:gd name="G1" fmla="+- 9457 0 0"/>
              <a:gd name="T0" fmla="*/ 10800 w 21600"/>
              <a:gd name="T1" fmla="*/ 0 h 21600"/>
              <a:gd name="T2" fmla="*/ 0 w 21600"/>
              <a:gd name="T3" fmla="*/ 8638 h 21600"/>
              <a:gd name="T4" fmla="*/ 945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945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84" name="Text Box 17"/>
          <p:cNvSpPr txBox="1">
            <a:spLocks noChangeArrowheads="1"/>
          </p:cNvSpPr>
          <p:nvPr/>
        </p:nvSpPr>
        <p:spPr bwMode="auto">
          <a:xfrm>
            <a:off x="684213" y="84296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мультимедийные презентации</a:t>
            </a:r>
          </a:p>
        </p:txBody>
      </p:sp>
      <p:sp>
        <p:nvSpPr>
          <p:cNvPr id="24585" name="Text Box 18"/>
          <p:cNvSpPr txBox="1">
            <a:spLocks noChangeArrowheads="1"/>
          </p:cNvSpPr>
          <p:nvPr/>
        </p:nvSpPr>
        <p:spPr bwMode="auto">
          <a:xfrm>
            <a:off x="3276600" y="915988"/>
            <a:ext cx="2447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викторины </a:t>
            </a:r>
            <a:r>
              <a:rPr lang="ru-RU" dirty="0"/>
              <a:t>по страноведению</a:t>
            </a:r>
          </a:p>
        </p:txBody>
      </p:sp>
      <p:sp>
        <p:nvSpPr>
          <p:cNvPr id="24586" name="Text Box 19"/>
          <p:cNvSpPr txBox="1">
            <a:spLocks noChangeArrowheads="1"/>
          </p:cNvSpPr>
          <p:nvPr/>
        </p:nvSpPr>
        <p:spPr bwMode="auto">
          <a:xfrm>
            <a:off x="6443663" y="915988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защита рефератов</a:t>
            </a:r>
          </a:p>
        </p:txBody>
      </p:sp>
      <p:sp>
        <p:nvSpPr>
          <p:cNvPr id="24587" name="Text Box 20"/>
          <p:cNvSpPr txBox="1">
            <a:spLocks noChangeArrowheads="1"/>
          </p:cNvSpPr>
          <p:nvPr/>
        </p:nvSpPr>
        <p:spPr bwMode="auto">
          <a:xfrm>
            <a:off x="827088" y="329247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тестирующие программы</a:t>
            </a:r>
          </a:p>
        </p:txBody>
      </p:sp>
      <p:sp>
        <p:nvSpPr>
          <p:cNvPr id="24588" name="Text Box 21"/>
          <p:cNvSpPr txBox="1">
            <a:spLocks noChangeArrowheads="1"/>
          </p:cNvSpPr>
          <p:nvPr/>
        </p:nvSpPr>
        <p:spPr bwMode="auto">
          <a:xfrm>
            <a:off x="3348038" y="3292475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создание видеороликов</a:t>
            </a:r>
          </a:p>
        </p:txBody>
      </p:sp>
      <p:sp>
        <p:nvSpPr>
          <p:cNvPr id="24589" name="Text Box 22"/>
          <p:cNvSpPr txBox="1">
            <a:spLocks noChangeArrowheads="1"/>
          </p:cNvSpPr>
          <p:nvPr/>
        </p:nvSpPr>
        <p:spPr bwMode="auto">
          <a:xfrm>
            <a:off x="5795963" y="3213100"/>
            <a:ext cx="3060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тестовые </a:t>
            </a:r>
            <a:r>
              <a:rPr lang="ru-RU" dirty="0"/>
              <a:t>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8"/>
          <p:cNvSpPr>
            <a:spLocks noChangeArrowheads="1"/>
          </p:cNvSpPr>
          <p:nvPr/>
        </p:nvSpPr>
        <p:spPr bwMode="auto">
          <a:xfrm>
            <a:off x="571472" y="2857496"/>
            <a:ext cx="8353425" cy="3311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Text Box 11"/>
          <p:cNvSpPr txBox="1">
            <a:spLocks noChangeArrowheads="1"/>
          </p:cNvSpPr>
          <p:nvPr/>
        </p:nvSpPr>
        <p:spPr bwMode="auto">
          <a:xfrm>
            <a:off x="971550" y="1557338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604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42910" y="3143248"/>
            <a:ext cx="8126440" cy="2508252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endParaRPr lang="ru-RU" sz="1800" dirty="0" smtClean="0"/>
          </a:p>
          <a:p>
            <a:pPr eaLnBrk="1" hangingPunct="1"/>
            <a:r>
              <a:rPr lang="ru-RU" sz="1800" dirty="0" smtClean="0"/>
              <a:t> повышает эффективность решения коммуникативных задач, </a:t>
            </a:r>
          </a:p>
          <a:p>
            <a:pPr eaLnBrk="1" hangingPunct="1"/>
            <a:r>
              <a:rPr lang="ru-RU" sz="1800" dirty="0" smtClean="0"/>
              <a:t>развивает разные виды речевой деятельности учащихся, </a:t>
            </a:r>
          </a:p>
          <a:p>
            <a:pPr eaLnBrk="1" hangingPunct="1"/>
            <a:r>
              <a:rPr lang="ru-RU" sz="1800" dirty="0" smtClean="0"/>
              <a:t>формирует устойчивую мотивацию иноязычной деятельности учащихся на уроке</a:t>
            </a:r>
          </a:p>
          <a:p>
            <a:pPr eaLnBrk="1" hangingPunct="1"/>
            <a:r>
              <a:rPr lang="ru-RU" sz="1800" dirty="0" smtClean="0"/>
              <a:t> даёт возможность достичь стабильных положительных результатов</a:t>
            </a:r>
          </a:p>
          <a:p>
            <a:pPr eaLnBrk="1" hangingPunct="1"/>
            <a:r>
              <a:rPr lang="ru-RU" sz="1800" dirty="0" smtClean="0"/>
              <a:t> позволяет мне вести преподавание в </a:t>
            </a:r>
            <a:r>
              <a:rPr lang="ru-RU" sz="1800" dirty="0" err="1" smtClean="0"/>
              <a:t>разноуровневых</a:t>
            </a:r>
            <a:r>
              <a:rPr lang="ru-RU" sz="1800" dirty="0" smtClean="0"/>
              <a:t> классах: общеобразовательных,  с углубленным изучением отдельных предметов </a:t>
            </a:r>
          </a:p>
          <a:p>
            <a:pPr eaLnBrk="1" hangingPunct="1"/>
            <a:r>
              <a:rPr lang="ru-RU" sz="1800" dirty="0" smtClean="0"/>
              <a:t> достигать хорошего результата. </a:t>
            </a:r>
          </a:p>
        </p:txBody>
      </p:sp>
      <p:sp>
        <p:nvSpPr>
          <p:cNvPr id="25605" name="AutoShape 14"/>
          <p:cNvSpPr>
            <a:spLocks noChangeArrowheads="1"/>
          </p:cNvSpPr>
          <p:nvPr/>
        </p:nvSpPr>
        <p:spPr bwMode="auto">
          <a:xfrm>
            <a:off x="428596" y="1000108"/>
            <a:ext cx="8462992" cy="1435104"/>
          </a:xfrm>
          <a:prstGeom prst="flowChartOffpageConnector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Rectangle 17"/>
          <p:cNvSpPr>
            <a:spLocks noGrp="1" noChangeArrowheads="1"/>
          </p:cNvSpPr>
          <p:nvPr>
            <p:ph type="title"/>
          </p:nvPr>
        </p:nvSpPr>
        <p:spPr>
          <a:xfrm>
            <a:off x="571472" y="1285860"/>
            <a:ext cx="8115328" cy="857256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/>
              <a:t>Заключение</a:t>
            </a:r>
            <a:br>
              <a:rPr lang="ru-RU" sz="2400" dirty="0" smtClean="0"/>
            </a:br>
            <a:r>
              <a:rPr lang="ru-RU" sz="2400" dirty="0" smtClean="0"/>
              <a:t>Применение </a:t>
            </a:r>
            <a:r>
              <a:rPr lang="ru-RU" sz="2400" dirty="0" smtClean="0"/>
              <a:t>компьютерных образовательных программ на уроках английского языка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Цифровая экономика – вызов системе образования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2471726" cy="438912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Вызовы цифровой экономики </a:t>
            </a:r>
          </a:p>
          <a:p>
            <a:endParaRPr lang="ru-RU" dirty="0" smtClean="0"/>
          </a:p>
          <a:p>
            <a:r>
              <a:rPr lang="ru-RU" dirty="0" smtClean="0"/>
              <a:t>1. Большое разнообразие компетенций </a:t>
            </a:r>
          </a:p>
          <a:p>
            <a:r>
              <a:rPr lang="ru-RU" dirty="0" smtClean="0"/>
              <a:t>2. Высокая динамика изменений </a:t>
            </a:r>
          </a:p>
          <a:p>
            <a:r>
              <a:rPr lang="ru-RU" dirty="0" smtClean="0"/>
              <a:t>3. Сотрудничество и открытость </a:t>
            </a:r>
          </a:p>
          <a:p>
            <a:r>
              <a:rPr lang="ru-RU" dirty="0" smtClean="0"/>
              <a:t>4. Самостоятельность и индивидуализация 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Креативность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785926"/>
            <a:ext cx="2571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Проблемы системы образования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786058"/>
            <a:ext cx="30003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Быстрое устаревание содержания и технологий образования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 Отставание темпов развития системы образования 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Изолированность системы образования от цифровой экономики 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 Неготовность большей части педагогического сообщества работать по-новому 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Низкая мотивация обучающихся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1857364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Решения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285991"/>
            <a:ext cx="25717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600" b="1" dirty="0" smtClean="0"/>
              <a:t>Создавать и внедрять новые подходы к: </a:t>
            </a:r>
          </a:p>
          <a:p>
            <a:r>
              <a:rPr lang="ru-RU" sz="1600" dirty="0" smtClean="0"/>
              <a:t>1.Непрерывному обновлению компетенций </a:t>
            </a:r>
          </a:p>
          <a:p>
            <a:r>
              <a:rPr lang="ru-RU" sz="1600" dirty="0" smtClean="0"/>
              <a:t>2.Технологиям обучения </a:t>
            </a:r>
          </a:p>
          <a:p>
            <a:r>
              <a:rPr lang="ru-RU" sz="1600" dirty="0" smtClean="0"/>
              <a:t>3.Профессиональной ориентации </a:t>
            </a:r>
          </a:p>
          <a:p>
            <a:r>
              <a:rPr lang="ru-RU" sz="1600" dirty="0" smtClean="0"/>
              <a:t>4.Оценке знаний и компетенций </a:t>
            </a:r>
          </a:p>
          <a:p>
            <a:r>
              <a:rPr lang="ru-RU" sz="1600" dirty="0" smtClean="0"/>
              <a:t>5.Профессиональному развитию педагогов </a:t>
            </a:r>
          </a:p>
          <a:p>
            <a:r>
              <a:rPr lang="ru-RU" sz="1600" dirty="0" smtClean="0"/>
              <a:t>6.Информационной безопасности обучающихся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Образовательные технологии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Технологии визуализации – </a:t>
            </a:r>
            <a:r>
              <a:rPr lang="ru-RU" dirty="0" smtClean="0"/>
              <a:t>используются в различных формах анализа визуальных данных; основаны на способности мозга быстро обрабатывать визуальную информацию, интуитивно выявлять особенности сложных процессов и явлений, изучать динамические процессы: </a:t>
            </a:r>
          </a:p>
          <a:p>
            <a:r>
              <a:rPr lang="en-US" dirty="0" smtClean="0"/>
              <a:t>•3D </a:t>
            </a:r>
            <a:r>
              <a:rPr lang="ru-RU" dirty="0" smtClean="0"/>
              <a:t>моделирование и </a:t>
            </a:r>
          </a:p>
          <a:p>
            <a:endParaRPr lang="ru-RU" dirty="0" smtClean="0"/>
          </a:p>
          <a:p>
            <a:r>
              <a:rPr lang="ru-RU" dirty="0" err="1" smtClean="0"/>
              <a:t>прототипирование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•Дополненная реальность </a:t>
            </a:r>
          </a:p>
          <a:p>
            <a:r>
              <a:rPr lang="ru-RU" dirty="0" smtClean="0"/>
              <a:t>•Виртуальная реальность </a:t>
            </a:r>
          </a:p>
          <a:p>
            <a:r>
              <a:rPr lang="ru-RU" dirty="0" smtClean="0"/>
              <a:t>•Анализ визуальных данных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357430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Образовательные технологии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Технологии обучения – инструменты и ресурсы, созданные специально для образования, обеспечивающие его доступность и </a:t>
            </a:r>
            <a:r>
              <a:rPr lang="ru-RU" b="1" dirty="0" err="1" smtClean="0"/>
              <a:t>персонализацию</a:t>
            </a:r>
            <a:r>
              <a:rPr lang="ru-RU" b="1" dirty="0" smtClean="0"/>
              <a:t>: </a:t>
            </a:r>
          </a:p>
          <a:p>
            <a:r>
              <a:rPr lang="ru-RU" dirty="0" smtClean="0"/>
              <a:t>•Электронная сертификация </a:t>
            </a:r>
          </a:p>
          <a:p>
            <a:r>
              <a:rPr lang="ru-RU" dirty="0" smtClean="0"/>
              <a:t>•Анализ учебного процесса и поведения </a:t>
            </a:r>
          </a:p>
          <a:p>
            <a:r>
              <a:rPr lang="ru-RU" dirty="0" smtClean="0"/>
              <a:t>•</a:t>
            </a:r>
            <a:r>
              <a:rPr lang="ru-RU" dirty="0" err="1" smtClean="0"/>
              <a:t>МОКи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•Мобильное обучение </a:t>
            </a:r>
          </a:p>
          <a:p>
            <a:r>
              <a:rPr lang="ru-RU" dirty="0" smtClean="0"/>
              <a:t>•</a:t>
            </a:r>
            <a:r>
              <a:rPr lang="ru-RU" dirty="0" err="1" smtClean="0"/>
              <a:t>Онлайн</a:t>
            </a:r>
            <a:r>
              <a:rPr lang="ru-RU" dirty="0" smtClean="0"/>
              <a:t> обучение </a:t>
            </a:r>
          </a:p>
          <a:p>
            <a:r>
              <a:rPr lang="ru-RU" dirty="0" smtClean="0"/>
              <a:t>•Открытый </a:t>
            </a:r>
            <a:r>
              <a:rPr lang="ru-RU" dirty="0" err="1" smtClean="0"/>
              <a:t>контент</a:t>
            </a:r>
            <a:r>
              <a:rPr lang="ru-RU" dirty="0" smtClean="0"/>
              <a:t> </a:t>
            </a:r>
          </a:p>
          <a:p>
            <a:r>
              <a:rPr lang="ru-RU" dirty="0" smtClean="0"/>
              <a:t>•Виртуальные и удаленные </a:t>
            </a:r>
          </a:p>
          <a:p>
            <a:endParaRPr lang="ru-RU" dirty="0" smtClean="0"/>
          </a:p>
          <a:p>
            <a:r>
              <a:rPr lang="ru-RU" dirty="0" smtClean="0"/>
              <a:t>лаборатории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3116"/>
            <a:ext cx="42862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Цель: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038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	</a:t>
            </a:r>
            <a:r>
              <a:rPr lang="ru-RU" sz="2800" b="1" dirty="0" smtClean="0"/>
              <a:t>Исследования состоит в том, чтобы показать эффективность процесса обучения английскому языку при использовании информационно-коммуникационных технологий.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Bookman Old Style" pitchFamily="18" charset="0"/>
              </a:rPr>
              <a:t>Задачи: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214554"/>
            <a:ext cx="7901014" cy="35004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dirty="0" smtClean="0"/>
              <a:t>    Достижение </a:t>
            </a:r>
            <a:r>
              <a:rPr lang="ru-RU" sz="2800" dirty="0" smtClean="0"/>
              <a:t>поставленных целей планируется достигнуть через реализацию следующих </a:t>
            </a:r>
            <a:r>
              <a:rPr lang="ru-RU" sz="2800" b="1" dirty="0" smtClean="0"/>
              <a:t>задач</a:t>
            </a:r>
            <a:r>
              <a:rPr lang="ru-RU" sz="2800" dirty="0" smtClean="0"/>
              <a:t>:</a:t>
            </a:r>
          </a:p>
          <a:p>
            <a:pPr lvl="0"/>
            <a:r>
              <a:rPr lang="ru-RU" sz="2800" dirty="0" smtClean="0"/>
              <a:t>использовать информационные - коммуникационные технологии в учебном процессе;</a:t>
            </a:r>
          </a:p>
          <a:p>
            <a:pPr lvl="0"/>
            <a:r>
              <a:rPr lang="ru-RU" sz="2800" dirty="0" smtClean="0"/>
              <a:t>сформировать у учащихся устойчивый интерес и стремление к самообразованию;</a:t>
            </a:r>
          </a:p>
          <a:p>
            <a:pPr lvl="0"/>
            <a:r>
              <a:rPr lang="ru-RU" sz="2800" dirty="0" smtClean="0"/>
              <a:t>формировать и развивать коммуникативную компетенцию;</a:t>
            </a:r>
          </a:p>
          <a:p>
            <a:pPr lvl="0"/>
            <a:r>
              <a:rPr lang="ru-RU" sz="2800" dirty="0" smtClean="0"/>
              <a:t>направить усилия на создание условий для формирования положительной мотивации к учению;</a:t>
            </a:r>
          </a:p>
          <a:p>
            <a:pPr lvl="0"/>
            <a:r>
              <a:rPr lang="ru-RU" sz="2800" dirty="0" smtClean="0"/>
              <a:t>дать ученикам знания, определяющие их свободный, осмысленный выбор жизненного пути.</a:t>
            </a:r>
          </a:p>
          <a:p>
            <a:pPr algn="ctr">
              <a:buNone/>
            </a:pPr>
            <a:r>
              <a:rPr lang="ru-RU" sz="2800" b="1" dirty="0" smtClean="0"/>
              <a:t>	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Bookman Old Style" pitchFamily="18" charset="0"/>
              </a:rPr>
              <a:t>Цели применения ИКТ в обучении английскому языку</a:t>
            </a:r>
            <a:endParaRPr lang="ru-RU" sz="44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Я использую ИКТ при: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Обучении фонетике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Грамматике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Лексике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Чтению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Видам анализа текста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Аудированию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Говорению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Переводу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Bookman Old Style" pitchFamily="18" charset="0"/>
              </a:rPr>
              <a:t>Пути использования компьютера на уроках</a:t>
            </a:r>
            <a:endParaRPr lang="ru-RU" sz="44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Использование различных компьютерных программ (игровых, учебных )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Использование ресурсов сети Интернет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Включение материалов сети в содержание урока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Самостоятельный поиск информации учащимися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Самостоятельное изучение, ликвидация пробелов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Подбор материалов для уроков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Запись звуковой информации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894</Words>
  <PresentationFormat>Экран (4:3)</PresentationFormat>
  <Paragraphs>194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Цифровое образование. ИКТ технологии на уроках английского языка</vt:lpstr>
      <vt:lpstr> Заседание совета по стратегическому развитию и приоритетным проектам (5 июля 2017 г.) </vt:lpstr>
      <vt:lpstr> Цифровая экономика – вызов системе образования </vt:lpstr>
      <vt:lpstr> Образовательные технологии </vt:lpstr>
      <vt:lpstr> Образовательные технологии </vt:lpstr>
      <vt:lpstr>Цель:</vt:lpstr>
      <vt:lpstr>Задачи:</vt:lpstr>
      <vt:lpstr>Цели применения ИКТ в обучении английскому языку</vt:lpstr>
      <vt:lpstr>Пути использования компьютера на уроках</vt:lpstr>
      <vt:lpstr>Слайд 10</vt:lpstr>
      <vt:lpstr>Слайд 11</vt:lpstr>
      <vt:lpstr>Преимущества использования мультимедийных технологий</vt:lpstr>
      <vt:lpstr>Типы ЭОР: </vt:lpstr>
      <vt:lpstr>Слайд 14</vt:lpstr>
      <vt:lpstr>Слайд 15</vt:lpstr>
      <vt:lpstr>В дидактической системе выделяются четыре типа уроков </vt:lpstr>
      <vt:lpstr>Слайд 17</vt:lpstr>
      <vt:lpstr>Слайд 18</vt:lpstr>
      <vt:lpstr>Слайд 19</vt:lpstr>
      <vt:lpstr>Урок  развивающего контроля </vt:lpstr>
      <vt:lpstr>Проектная деятельность обучающихся</vt:lpstr>
      <vt:lpstr>Слайд 22</vt:lpstr>
      <vt:lpstr>Обучение аудированию </vt:lpstr>
      <vt:lpstr>Слайд 24</vt:lpstr>
      <vt:lpstr>Обучение письму</vt:lpstr>
      <vt:lpstr>Обучение говорению </vt:lpstr>
      <vt:lpstr>Слайд 27</vt:lpstr>
      <vt:lpstr>Заключение Применение компьютерных образовательных программ на уроках английского языка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ИКТ технологии на уроках английского языка</dc:title>
  <dc:creator>romstein</dc:creator>
  <cp:lastModifiedBy>romstein</cp:lastModifiedBy>
  <cp:revision>49</cp:revision>
  <dcterms:created xsi:type="dcterms:W3CDTF">2019-06-12T10:44:57Z</dcterms:created>
  <dcterms:modified xsi:type="dcterms:W3CDTF">2019-06-16T23:09:51Z</dcterms:modified>
</cp:coreProperties>
</file>