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68" r:id="rId4"/>
    <p:sldId id="266" r:id="rId5"/>
    <p:sldId id="264" r:id="rId6"/>
    <p:sldId id="265" r:id="rId7"/>
    <p:sldId id="258" r:id="rId8"/>
    <p:sldId id="259" r:id="rId9"/>
    <p:sldId id="267" r:id="rId10"/>
    <p:sldId id="261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183B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1E39C33-CFE5-4D06-A350-144BC3B90F3D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3B3BB2C-CE71-4DD5-B000-D3755DA40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9C33-CFE5-4D06-A350-144BC3B90F3D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B3BB2C-CE71-4DD5-B000-D3755DA40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1E39C33-CFE5-4D06-A350-144BC3B90F3D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B3BB2C-CE71-4DD5-B000-D3755DA40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9C33-CFE5-4D06-A350-144BC3B90F3D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B3BB2C-CE71-4DD5-B000-D3755DA40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E39C33-CFE5-4D06-A350-144BC3B90F3D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3B3BB2C-CE71-4DD5-B000-D3755DA40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9C33-CFE5-4D06-A350-144BC3B90F3D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B3BB2C-CE71-4DD5-B000-D3755DA40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9C33-CFE5-4D06-A350-144BC3B90F3D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B3BB2C-CE71-4DD5-B000-D3755DA40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9C33-CFE5-4D06-A350-144BC3B90F3D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B3BB2C-CE71-4DD5-B000-D3755DA40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1E39C33-CFE5-4D06-A350-144BC3B90F3D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B3BB2C-CE71-4DD5-B000-D3755DA40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9C33-CFE5-4D06-A350-144BC3B90F3D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B3BB2C-CE71-4DD5-B000-D3755DA40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E39C33-CFE5-4D06-A350-144BC3B90F3D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B3BB2C-CE71-4DD5-B000-D3755DA40A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1E39C33-CFE5-4D06-A350-144BC3B90F3D}" type="datetimeFigureOut">
              <a:rPr lang="ru-RU" smtClean="0"/>
              <a:pPr/>
              <a:t>01.11.2015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3B3BB2C-CE71-4DD5-B000-D3755DA40A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3429023"/>
          </a:xfrm>
        </p:spPr>
        <p:txBody>
          <a:bodyPr>
            <a:normAutofit/>
          </a:bodyPr>
          <a:lstStyle/>
          <a:p>
            <a:r>
              <a:rPr lang="ru-RU" b="1" i="1" kern="10" spc="-18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Психологические аспекты  готовности</a:t>
            </a:r>
            <a:br>
              <a:rPr lang="ru-RU" b="1" i="1" kern="10" spc="-18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</a:br>
            <a:r>
              <a:rPr lang="ru-RU" b="1" i="1" kern="10" spc="-18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ребёнка к предстоящему </a:t>
            </a:r>
            <a:br>
              <a:rPr lang="ru-RU" b="1" i="1" kern="10" spc="-18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</a:br>
            <a:r>
              <a:rPr lang="ru-RU" b="1" i="1" kern="10" spc="-18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обучению в школе</a:t>
            </a:r>
            <a:r>
              <a:rPr lang="ru-RU" b="1" i="1" kern="10" spc="-18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/>
            </a:r>
            <a:br>
              <a:rPr lang="ru-RU" b="1" i="1" kern="10" spc="-18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3240" y="5643578"/>
            <a:ext cx="5786478" cy="923916"/>
          </a:xfrm>
        </p:spPr>
        <p:txBody>
          <a:bodyPr>
            <a:normAutofit/>
          </a:bodyPr>
          <a:lstStyle/>
          <a:p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Педагог-психолог МАОУ СОШ №19</a:t>
            </a:r>
          </a:p>
          <a:p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Пинку Наталия Андреевна</a:t>
            </a:r>
          </a:p>
          <a:p>
            <a:endParaRPr lang="ru-RU" dirty="0"/>
          </a:p>
        </p:txBody>
      </p:sp>
      <p:pic>
        <p:nvPicPr>
          <p:cNvPr id="4" name="Picture 6" descr="678d7531229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4337050"/>
            <a:ext cx="2339975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4942" y="1357298"/>
            <a:ext cx="3929058" cy="3143272"/>
          </a:xfrm>
        </p:spPr>
        <p:txBody>
          <a:bodyPr>
            <a:noAutofit/>
          </a:bodyPr>
          <a:lstStyle/>
          <a:p>
            <a:r>
              <a:rPr lang="ru-RU" sz="3200" dirty="0" smtClean="0">
                <a:ln w="90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Ребенок – это не сосуд, который надо наполнить, </a:t>
            </a:r>
            <a:br>
              <a:rPr lang="ru-RU" sz="3200" dirty="0" smtClean="0">
                <a:ln w="90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n w="90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А факел, который нужно зажечь.</a:t>
            </a:r>
            <a:endParaRPr lang="ru-RU" sz="3200" dirty="0">
              <a:ln w="9000" cmpd="sng">
                <a:solidFill>
                  <a:schemeClr val="accent1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Рисунок 11"/>
          <p:cNvSpPr>
            <a:spLocks noGrp="1"/>
          </p:cNvSpPr>
          <p:nvPr>
            <p:ph type="pic" idx="1"/>
          </p:nvPr>
        </p:nvSpPr>
        <p:spPr>
          <a:gradFill flip="none" rotWithShape="1">
            <a:gsLst>
              <a:gs pos="0">
                <a:srgbClr val="66183B">
                  <a:shade val="30000"/>
                  <a:satMod val="115000"/>
                </a:srgbClr>
              </a:gs>
              <a:gs pos="50000">
                <a:srgbClr val="66183B">
                  <a:shade val="67500"/>
                  <a:satMod val="115000"/>
                </a:srgbClr>
              </a:gs>
              <a:gs pos="100000">
                <a:srgbClr val="66183B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pic>
        <p:nvPicPr>
          <p:cNvPr id="14" name="Рисунок 1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142984"/>
            <a:ext cx="314327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6143636" y="4786322"/>
            <a:ext cx="27146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Венгер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</a:t>
            </a:r>
            <a:b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</a:b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Леонид </a:t>
            </a:r>
            <a:r>
              <a:rPr lang="ru-RU" sz="28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А</a:t>
            </a:r>
            <a:r>
              <a:rPr lang="ru-RU" sz="28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брамович</a:t>
            </a:r>
            <a:endParaRPr lang="ru-RU" sz="28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9" y="214290"/>
            <a:ext cx="7572427" cy="6429420"/>
          </a:xfrm>
          <a:prstGeom prst="rect">
            <a:avLst/>
          </a:prstGeom>
        </p:spPr>
        <p:txBody>
          <a:bodyPr wrap="square">
            <a:prstTxWarp prst="textButtonPour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rtDeco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80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80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Спасибо</a:t>
            </a:r>
          </a:p>
          <a:p>
            <a:r>
              <a:rPr lang="ru-RU" sz="80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 за </a:t>
            </a:r>
          </a:p>
          <a:p>
            <a:r>
              <a:rPr lang="ru-RU" sz="8000" b="1" dirty="0">
                <a:ln w="11430"/>
                <a:solidFill>
                  <a:schemeClr val="accent1">
                    <a:lumMod val="5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8000" b="1" dirty="0" smtClean="0">
                <a:ln w="11430"/>
                <a:solidFill>
                  <a:schemeClr val="accent1">
                    <a:lumMod val="5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Arial" pitchFamily="34" charset="0"/>
                <a:cs typeface="Arial" pitchFamily="34" charset="0"/>
              </a:rPr>
              <a:t>внимание</a:t>
            </a:r>
            <a:endParaRPr lang="ru-RU" sz="8000" b="1" dirty="0">
              <a:ln w="11430"/>
              <a:solidFill>
                <a:schemeClr val="accent1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7"/>
          <p:cNvGrpSpPr>
            <a:grpSpLocks/>
          </p:cNvGrpSpPr>
          <p:nvPr/>
        </p:nvGrpSpPr>
        <p:grpSpPr bwMode="auto">
          <a:xfrm>
            <a:off x="2214546" y="571480"/>
            <a:ext cx="4143375" cy="4071937"/>
            <a:chOff x="3071802" y="285728"/>
            <a:chExt cx="3071834" cy="2714644"/>
          </a:xfrm>
        </p:grpSpPr>
        <p:sp>
          <p:nvSpPr>
            <p:cNvPr id="4" name="WordArt 4"/>
            <p:cNvSpPr>
              <a:spLocks noChangeArrowheads="1" noChangeShapeType="1" noTextEdit="1"/>
            </p:cNvSpPr>
            <p:nvPr/>
          </p:nvSpPr>
          <p:spPr bwMode="auto">
            <a:xfrm>
              <a:off x="3071802" y="285728"/>
              <a:ext cx="3071834" cy="1928826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0539756"/>
                </a:avLst>
              </a:prstTxWarp>
            </a:bodyPr>
            <a:lstStyle/>
            <a:p>
              <a:pPr algn="ctr"/>
              <a:r>
                <a:rPr lang="ru-RU" sz="3600" b="1" kern="10" dirty="0">
                  <a:ln w="12700">
                    <a:solidFill>
                      <a:srgbClr val="333399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A603AB"/>
                      </a:gs>
                      <a:gs pos="12000">
                        <a:srgbClr val="E81766"/>
                      </a:gs>
                      <a:gs pos="27000">
                        <a:srgbClr val="EE3F17"/>
                      </a:gs>
                      <a:gs pos="48000">
                        <a:srgbClr val="FFFF00"/>
                      </a:gs>
                      <a:gs pos="64999">
                        <a:srgbClr val="1A8D48"/>
                      </a:gs>
                      <a:gs pos="78999">
                        <a:srgbClr val="0819FB"/>
                      </a:gs>
                      <a:gs pos="100000">
                        <a:srgbClr val="A603AB"/>
                      </a:gs>
                    </a:gsLst>
                    <a:lin ang="0" scaled="1"/>
                  </a:gra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ГОТОВНОСТЬ К ШКОЛЕ</a:t>
              </a:r>
            </a:p>
          </p:txBody>
        </p:sp>
        <p:grpSp>
          <p:nvGrpSpPr>
            <p:cNvPr id="5" name="Группа 16"/>
            <p:cNvGrpSpPr>
              <a:grpSpLocks/>
            </p:cNvGrpSpPr>
            <p:nvPr/>
          </p:nvGrpSpPr>
          <p:grpSpPr bwMode="auto">
            <a:xfrm>
              <a:off x="3143240" y="500042"/>
              <a:ext cx="2928923" cy="2500330"/>
              <a:chOff x="3143239" y="571480"/>
              <a:chExt cx="2928923" cy="2500330"/>
            </a:xfrm>
          </p:grpSpPr>
          <p:sp>
            <p:nvSpPr>
              <p:cNvPr id="6" name="Oval 3"/>
              <p:cNvSpPr>
                <a:spLocks noChangeArrowheads="1"/>
              </p:cNvSpPr>
              <p:nvPr/>
            </p:nvSpPr>
            <p:spPr bwMode="auto">
              <a:xfrm rot="10800000" flipV="1">
                <a:off x="3143239" y="571480"/>
                <a:ext cx="2928923" cy="2500330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b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txBody>
              <a:bodyPr/>
              <a:lstStyle/>
              <a:p>
                <a:pPr algn="ctr">
                  <a:defRPr/>
                </a:pPr>
                <a:endParaRPr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</a:endParaRPr>
              </a:p>
              <a:p>
                <a:pPr algn="ctr">
                  <a:defRPr/>
                </a:pPr>
                <a:r>
                  <a:rPr lang="ru-RU" sz="1400" b="1" dirty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Bookman Old Style" pitchFamily="18" charset="0"/>
                  </a:rPr>
                  <a:t>ВОЛЕВАЯ </a:t>
                </a:r>
                <a:r>
                  <a:rPr lang="ru-RU" sz="1600" b="1" dirty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Bookman Old Style" pitchFamily="18" charset="0"/>
                  </a:rPr>
                  <a:t> </a:t>
                </a:r>
                <a:endParaRPr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  <p:pic>
            <p:nvPicPr>
              <p:cNvPr id="7" name="Picture 2" descr="1sentybra"/>
              <p:cNvPicPr>
                <a:picLocks noChangeAspect="1" noChangeArrowheads="1"/>
              </p:cNvPicPr>
              <p:nvPr/>
            </p:nvPicPr>
            <p:blipFill>
              <a:blip r:embed="rId2">
                <a:clrChange>
                  <a:clrFrom>
                    <a:srgbClr val="FCFEFB"/>
                  </a:clrFrom>
                  <a:clrTo>
                    <a:srgbClr val="FCFEFB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286116" y="928670"/>
                <a:ext cx="2663542" cy="17145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8" name="Капля 7"/>
          <p:cNvSpPr/>
          <p:nvPr/>
        </p:nvSpPr>
        <p:spPr>
          <a:xfrm>
            <a:off x="1214414" y="4572008"/>
            <a:ext cx="2500298" cy="1928826"/>
          </a:xfrm>
          <a:prstGeom prst="teardrop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  <a:outerShdw blurRad="39000" dist="25400" dir="5400000" rotWithShape="0">
              <a:schemeClr val="accent4">
                <a:shade val="33000"/>
                <a:alpha val="83000"/>
              </a:scheme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оциальная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готовность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Капля 9"/>
          <p:cNvSpPr/>
          <p:nvPr/>
        </p:nvSpPr>
        <p:spPr>
          <a:xfrm flipH="1">
            <a:off x="4786314" y="4572008"/>
            <a:ext cx="2643206" cy="1928826"/>
          </a:xfrm>
          <a:prstGeom prst="teardrop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  <a:outerShdw blurRad="39000" dist="25400" dir="5400000" rotWithShape="0">
              <a:schemeClr val="accent1">
                <a:shade val="33000"/>
                <a:alpha val="83000"/>
              </a:scheme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1" name="Капля 10"/>
          <p:cNvSpPr/>
          <p:nvPr/>
        </p:nvSpPr>
        <p:spPr>
          <a:xfrm flipH="1">
            <a:off x="6143636" y="2857496"/>
            <a:ext cx="2500330" cy="1928826"/>
          </a:xfrm>
          <a:prstGeom prst="teardrop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  <a:outerShdw blurRad="39000" dist="25400" dir="5400000" rotWithShape="0">
              <a:schemeClr val="accent3">
                <a:shade val="33000"/>
                <a:alpha val="8300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Капля 11"/>
          <p:cNvSpPr/>
          <p:nvPr/>
        </p:nvSpPr>
        <p:spPr>
          <a:xfrm>
            <a:off x="0" y="2857496"/>
            <a:ext cx="2500298" cy="1928826"/>
          </a:xfrm>
          <a:prstGeom prst="teardrop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39000" dist="25400" dir="5400000" rotWithShape="0">
              <a:schemeClr val="accent2">
                <a:shade val="33000"/>
                <a:alpha val="83000"/>
              </a:scheme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Личностная готовность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00760" y="3429000"/>
            <a:ext cx="27146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Интеллектуальная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готовность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500562" y="5143512"/>
            <a:ext cx="30718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Мотивационная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готовность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20040"/>
            <a:ext cx="7358114" cy="608630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ln w="90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Личностная готовность</a:t>
            </a:r>
            <a:endParaRPr lang="ru-RU" dirty="0">
              <a:ln w="9000" cmpd="sng">
                <a:solidFill>
                  <a:schemeClr val="accent1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524131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Умение строить отношения с учителем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(регулировать свои действия и свое поведение, умение воспринимать учебную задачу)</a:t>
            </a:r>
          </a:p>
          <a:p>
            <a:pPr>
              <a:lnSpc>
                <a:spcPct val="80000"/>
              </a:lnSpc>
            </a:pP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Умение общаться со сверстниками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(принимать точку зрения другого, умение выслушивать одноклассников)</a:t>
            </a:r>
          </a:p>
          <a:p>
            <a:pPr>
              <a:lnSpc>
                <a:spcPct val="80000"/>
              </a:lnSpc>
            </a:pP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Отношение к себе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(умение взглянуть на себя со стороны, адекватно реагировать на свою неудачу)</a:t>
            </a:r>
          </a:p>
          <a:p>
            <a:pPr>
              <a:lnSpc>
                <a:spcPct val="80000"/>
              </a:lnSpc>
            </a:pPr>
            <a:endParaRPr lang="ru-RU" sz="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Arial" pitchFamily="34" charset="0"/>
                <a:cs typeface="Arial" pitchFamily="34" charset="0"/>
              </a:rPr>
              <a:t>Возрастную зрелость </a:t>
            </a:r>
          </a:p>
          <a:p>
            <a:pPr>
              <a:lnSpc>
                <a:spcPct val="80000"/>
              </a:lnSpc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(навыки самообслуживания)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Копия j0435841.w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2643182"/>
            <a:ext cx="1800225" cy="402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20040"/>
            <a:ext cx="7786742" cy="82294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n w="90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Социальная готовность </a:t>
            </a:r>
            <a:endParaRPr lang="ru-RU" dirty="0">
              <a:ln w="9000" cmpd="sng">
                <a:solidFill>
                  <a:schemeClr val="accent1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Фамилия, имя ребёнка, возраст</a:t>
            </a:r>
          </a:p>
          <a:p>
            <a:pPr>
              <a:lnSpc>
                <a:spcPct val="90000"/>
              </a:lnSpc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Город, домашний адрес</a:t>
            </a:r>
          </a:p>
          <a:p>
            <a:pPr>
              <a:lnSpc>
                <a:spcPct val="90000"/>
              </a:lnSpc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Ф.И.О. родителей, их профессию</a:t>
            </a:r>
          </a:p>
          <a:p>
            <a:pPr>
              <a:lnSpc>
                <a:spcPct val="90000"/>
              </a:lnSpc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Времена года, их количество, поря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док</a:t>
            </a:r>
          </a:p>
          <a:p>
            <a:pPr>
              <a:lnSpc>
                <a:spcPct val="90000"/>
              </a:lnSpc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Дни недели, количество, порядок, какой день сегодня</a:t>
            </a:r>
          </a:p>
          <a:p>
            <a:pPr>
              <a:lnSpc>
                <a:spcPct val="90000"/>
              </a:lnSpc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Зачем нужны в школе парты, звонок..</a:t>
            </a: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8" descr="MCj0435773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5420" y="3857628"/>
            <a:ext cx="1658580" cy="3000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n w="90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мотивационная готовность к школе</a:t>
            </a:r>
            <a:endParaRPr lang="ru-RU" dirty="0">
              <a:ln w="9000" cmpd="sng">
                <a:solidFill>
                  <a:schemeClr val="accent1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9416"/>
            <a:ext cx="7929618" cy="4846320"/>
          </a:xfrm>
        </p:spPr>
        <p:txBody>
          <a:bodyPr/>
          <a:lstStyle/>
          <a:p>
            <a:pPr indent="0">
              <a:spcBef>
                <a:spcPts val="0"/>
              </a:spcBef>
              <a:buFontTx/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Определенный уровень развития  </a:t>
            </a:r>
          </a:p>
          <a:p>
            <a:pPr indent="0">
              <a:spcBef>
                <a:spcPts val="0"/>
              </a:spcBef>
              <a:buFontTx/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мотивационной сферы – преобладание у ребенка познавательного мотива  над игровым.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(Стремление ребенка идти в школу,</a:t>
            </a:r>
          </a:p>
          <a:p>
            <a:pPr indent="0">
              <a:spcBef>
                <a:spcPts val="0"/>
              </a:spcBef>
              <a:buNone/>
            </a:pPr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pitchFamily="34" charset="0"/>
                <a:cs typeface="Arial" pitchFamily="34" charset="0"/>
              </a:rPr>
              <a:t>желание познавать новое).</a:t>
            </a:r>
          </a:p>
          <a:p>
            <a:pPr indent="0" algn="just">
              <a:spcBef>
                <a:spcPts val="0"/>
              </a:spcBef>
              <a:buFontTx/>
              <a:buNone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indent="0" algn="just">
              <a:spcBef>
                <a:spcPts val="0"/>
              </a:spcBef>
              <a:buFontTx/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9" descr="108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571983"/>
            <a:ext cx="2286016" cy="2286017"/>
          </a:xfrm>
          <a:prstGeom prst="rect">
            <a:avLst/>
          </a:prstGeom>
          <a:noFill/>
        </p:spPr>
      </p:pic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16575" y="4368800"/>
            <a:ext cx="3527425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n w="90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Интеллектуальная готовность</a:t>
            </a:r>
            <a:endParaRPr lang="ru-RU" dirty="0">
              <a:ln w="9000" cmpd="sng">
                <a:solidFill>
                  <a:schemeClr val="accent1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dirty="0" smtClean="0">
                <a:solidFill>
                  <a:srgbClr val="054308"/>
                </a:solidFill>
                <a:latin typeface="Arial" pitchFamily="34" charset="0"/>
                <a:cs typeface="Arial" pitchFamily="34" charset="0"/>
              </a:rPr>
              <a:t>Развитость восприятия, наблюдательности, памяти, мышления и речи.</a:t>
            </a:r>
          </a:p>
          <a:p>
            <a:r>
              <a:rPr lang="ru-RU" sz="2800" dirty="0" smtClean="0">
                <a:solidFill>
                  <a:srgbClr val="054308"/>
                </a:solidFill>
                <a:latin typeface="Arial" pitchFamily="34" charset="0"/>
                <a:cs typeface="Arial" pitchFamily="34" charset="0"/>
              </a:rPr>
              <a:t>Сформированность элементарных представлений о:</a:t>
            </a:r>
          </a:p>
          <a:p>
            <a:r>
              <a:rPr lang="ru-RU" sz="2800" dirty="0" smtClean="0">
                <a:solidFill>
                  <a:srgbClr val="054308"/>
                </a:solidFill>
                <a:latin typeface="Arial" pitchFamily="34" charset="0"/>
                <a:cs typeface="Arial" pitchFamily="34" charset="0"/>
              </a:rPr>
              <a:t>Пространстве (право</a:t>
            </a:r>
            <a:r>
              <a:rPr lang="en-US" sz="2800" dirty="0" smtClean="0">
                <a:solidFill>
                  <a:srgbClr val="054308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ru-RU" sz="2800" dirty="0" smtClean="0">
                <a:solidFill>
                  <a:srgbClr val="054308"/>
                </a:solidFill>
                <a:latin typeface="Arial" pitchFamily="34" charset="0"/>
                <a:cs typeface="Arial" pitchFamily="34" charset="0"/>
              </a:rPr>
              <a:t>лево, перед</a:t>
            </a:r>
            <a:r>
              <a:rPr lang="en-US" sz="2800" dirty="0" smtClean="0">
                <a:solidFill>
                  <a:srgbClr val="054308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ru-RU" sz="2800" dirty="0" smtClean="0">
                <a:solidFill>
                  <a:srgbClr val="054308"/>
                </a:solidFill>
                <a:latin typeface="Arial" pitchFamily="34" charset="0"/>
                <a:cs typeface="Arial" pitchFamily="34" charset="0"/>
              </a:rPr>
              <a:t>после,) и времени (утро, вечер);</a:t>
            </a:r>
          </a:p>
          <a:p>
            <a:r>
              <a:rPr lang="ru-RU" sz="2800" dirty="0" smtClean="0">
                <a:solidFill>
                  <a:srgbClr val="054308"/>
                </a:solidFill>
                <a:latin typeface="Arial" pitchFamily="34" charset="0"/>
                <a:cs typeface="Arial" pitchFamily="34" charset="0"/>
              </a:rPr>
              <a:t>животном растительном мире;</a:t>
            </a:r>
          </a:p>
          <a:p>
            <a:r>
              <a:rPr lang="ru-RU" sz="2800" dirty="0" smtClean="0">
                <a:solidFill>
                  <a:srgbClr val="054308"/>
                </a:solidFill>
                <a:latin typeface="Arial" pitchFamily="34" charset="0"/>
                <a:cs typeface="Arial" pitchFamily="34" charset="0"/>
              </a:rPr>
              <a:t>общественных явлениях.</a:t>
            </a:r>
          </a:p>
          <a:p>
            <a:r>
              <a:rPr lang="ru-RU" sz="2800" dirty="0" smtClean="0">
                <a:solidFill>
                  <a:srgbClr val="054308"/>
                </a:solidFill>
                <a:latin typeface="Arial" pitchFamily="34" charset="0"/>
                <a:cs typeface="Arial" pitchFamily="34" charset="0"/>
              </a:rPr>
              <a:t>Развитие тонких движений руки (раскрашивать в пределах контура) и зрительно двигательных координаций.</a:t>
            </a:r>
          </a:p>
          <a:p>
            <a:r>
              <a:rPr lang="ru-RU" sz="2800" dirty="0" smtClean="0">
                <a:solidFill>
                  <a:srgbClr val="054308"/>
                </a:solidFill>
                <a:latin typeface="Arial" pitchFamily="34" charset="0"/>
                <a:cs typeface="Arial" pitchFamily="34" charset="0"/>
              </a:rPr>
              <a:t>Интерес к знаниям, умение делать выводы, умозаключения. </a:t>
            </a:r>
          </a:p>
          <a:p>
            <a:endParaRPr lang="ru-RU" dirty="0"/>
          </a:p>
        </p:txBody>
      </p:sp>
      <p:pic>
        <p:nvPicPr>
          <p:cNvPr id="4" name="Picture 5" descr="BD05092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88171" y="3500438"/>
            <a:ext cx="2155829" cy="1959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3cfa57fe9c9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286000" y="214290"/>
            <a:ext cx="521495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«Быть готовым к школе уже сегодня – не значит уметь читать, писать и считать – значит быть готовым всему этому научиться!» </a:t>
            </a:r>
          </a:p>
          <a:p>
            <a:endParaRPr lang="ru-RU" sz="2800" b="1" i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2800" b="1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Венгер</a:t>
            </a:r>
            <a:r>
              <a:rPr lang="ru-RU" sz="28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algn="r"/>
            <a:r>
              <a:rPr lang="ru-RU" sz="2800" b="1" i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Леонид </a:t>
            </a:r>
            <a:r>
              <a:rPr lang="ru-RU" sz="2800" b="1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А</a:t>
            </a:r>
            <a:r>
              <a:rPr lang="ru-RU" sz="2800" b="1" i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брамович</a:t>
            </a:r>
            <a:endParaRPr lang="ru-RU" sz="2800" b="1" i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n w="90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Важен не объем знаний ребенка, а качество</a:t>
            </a:r>
            <a:endParaRPr lang="ru-RU" sz="3200" dirty="0">
              <a:ln w="9000" cmpd="sng">
                <a:solidFill>
                  <a:schemeClr val="accent1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7929618" cy="5060634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Важно учить не читать, а развивать речь. Не учить писать, а создавать условия для развития мелкой моторики руки.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Для полноценного развития дошкольнику необходимо общаться со сверстниками, взрослыми, играть в развивающие игры слушать чтение книг, рисовать, лепить, фантазировать. 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Чем больше ребенок будет причастен к подготовке к школе, обсуждению будущего, чем больше он будет знать о школе, о новой жизни, тем легче ему будет личностно в нее включиться.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 w="900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Рекомендации родителям</a:t>
            </a:r>
            <a:endParaRPr lang="ru-RU" dirty="0">
              <a:ln w="9000" cmpd="sng">
                <a:solidFill>
                  <a:schemeClr val="accent1">
                    <a:lumMod val="5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7615262" cy="5169876"/>
          </a:xfrm>
        </p:spPr>
        <p:txBody>
          <a:bodyPr/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Приучайте ребенка планировать свою деятельность, свой распорядок дня.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Не отмахивайтесь от любознательности ребенка.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Помогите ребенку доводить начатые им дела до логического завершения.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Выслушивайте ребенка.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Разговаривайте с ребенком.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Любите своего ребенка таким, какой он есть.</a:t>
            </a:r>
          </a:p>
          <a:p>
            <a:endParaRPr lang="ru-RU" dirty="0"/>
          </a:p>
        </p:txBody>
      </p:sp>
      <p:pic>
        <p:nvPicPr>
          <p:cNvPr id="6" name="Picture 16" descr="MCj0343297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23137" y="5016500"/>
            <a:ext cx="1820863" cy="184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310</TotalTime>
  <Words>342</Words>
  <Application>Microsoft Office PowerPoint</Application>
  <PresentationFormat>Экран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Изящная</vt:lpstr>
      <vt:lpstr>Психологические аспекты  готовности ребёнка к предстоящему  обучению в школе </vt:lpstr>
      <vt:lpstr>Слайд 2</vt:lpstr>
      <vt:lpstr>Личностная готовность</vt:lpstr>
      <vt:lpstr>Социальная готовность </vt:lpstr>
      <vt:lpstr>мотивационная готовность к школе</vt:lpstr>
      <vt:lpstr>Интеллектуальная готовность</vt:lpstr>
      <vt:lpstr>Слайд 7</vt:lpstr>
      <vt:lpstr>Важен не объем знаний ребенка, а качество</vt:lpstr>
      <vt:lpstr>Рекомендации родителям</vt:lpstr>
      <vt:lpstr>Ребенок – это не сосуд, который надо наполнить,  А факел, который нужно зажечь.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 готовность ребёнка к предстоящему  обучению в школе</dc:title>
  <dc:creator>Максим</dc:creator>
  <cp:lastModifiedBy>Света</cp:lastModifiedBy>
  <cp:revision>31</cp:revision>
  <dcterms:created xsi:type="dcterms:W3CDTF">2015-09-27T05:17:18Z</dcterms:created>
  <dcterms:modified xsi:type="dcterms:W3CDTF">2015-11-01T14:47:12Z</dcterms:modified>
</cp:coreProperties>
</file>