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89" r:id="rId3"/>
    <p:sldId id="291" r:id="rId4"/>
    <p:sldId id="257" r:id="rId5"/>
    <p:sldId id="262" r:id="rId6"/>
    <p:sldId id="260" r:id="rId7"/>
    <p:sldId id="261" r:id="rId8"/>
    <p:sldId id="264" r:id="rId9"/>
    <p:sldId id="265" r:id="rId10"/>
    <p:sldId id="266" r:id="rId11"/>
    <p:sldId id="273" r:id="rId12"/>
    <p:sldId id="271" r:id="rId13"/>
    <p:sldId id="267" r:id="rId14"/>
    <p:sldId id="268" r:id="rId15"/>
    <p:sldId id="269" r:id="rId16"/>
    <p:sldId id="274" r:id="rId17"/>
    <p:sldId id="272" r:id="rId18"/>
    <p:sldId id="270" r:id="rId19"/>
    <p:sldId id="278" r:id="rId20"/>
    <p:sldId id="277" r:id="rId21"/>
    <p:sldId id="275" r:id="rId22"/>
    <p:sldId id="276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92" r:id="rId33"/>
    <p:sldId id="258" r:id="rId34"/>
    <p:sldId id="290" r:id="rId35"/>
    <p:sldId id="263" r:id="rId36"/>
    <p:sldId id="288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5E7"/>
    <a:srgbClr val="5A702E"/>
    <a:srgbClr val="C3D69B"/>
    <a:srgbClr val="857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6" autoAdjust="0"/>
    <p:restoredTop sz="95599" autoAdjust="0"/>
  </p:normalViewPr>
  <p:slideViewPr>
    <p:cSldViewPr>
      <p:cViewPr varScale="1">
        <p:scale>
          <a:sx n="64" d="100"/>
          <a:sy n="64" d="100"/>
        </p:scale>
        <p:origin x="-1253" y="-62"/>
      </p:cViewPr>
      <p:guideLst>
        <p:guide orient="horz" pos="70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488C7-542D-4C38-BF6B-8BC44576FFB6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79350-A5BD-4EA9-A03C-751814F804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13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79350-A5BD-4EA9-A03C-751814F804E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F382C-1E9B-4774-8E1B-8486931A7E34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8F42-7F2C-4F02-8BD5-43DAE8AA5A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029140"/>
      </p:ext>
    </p:extLst>
  </p:cSld>
  <p:clrMapOvr>
    <a:masterClrMapping/>
  </p:clrMapOvr>
  <p:transition spd="slow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F382C-1E9B-4774-8E1B-8486931A7E34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8F42-7F2C-4F02-8BD5-43DAE8AA5A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820874"/>
      </p:ext>
    </p:extLst>
  </p:cSld>
  <p:clrMapOvr>
    <a:masterClrMapping/>
  </p:clrMapOvr>
  <p:transition spd="slow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F382C-1E9B-4774-8E1B-8486931A7E34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8F42-7F2C-4F02-8BD5-43DAE8AA5A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323869"/>
      </p:ext>
    </p:extLst>
  </p:cSld>
  <p:clrMapOvr>
    <a:masterClrMapping/>
  </p:clrMapOvr>
  <p:transition spd="slow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F382C-1E9B-4774-8E1B-8486931A7E34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8F42-7F2C-4F02-8BD5-43DAE8AA5A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130376"/>
      </p:ext>
    </p:extLst>
  </p:cSld>
  <p:clrMapOvr>
    <a:masterClrMapping/>
  </p:clrMapOvr>
  <p:transition spd="slow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F382C-1E9B-4774-8E1B-8486931A7E34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8F42-7F2C-4F02-8BD5-43DAE8AA5A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555414"/>
      </p:ext>
    </p:extLst>
  </p:cSld>
  <p:clrMapOvr>
    <a:masterClrMapping/>
  </p:clrMapOvr>
  <p:transition spd="slow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F382C-1E9B-4774-8E1B-8486931A7E34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8F42-7F2C-4F02-8BD5-43DAE8AA5A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702586"/>
      </p:ext>
    </p:extLst>
  </p:cSld>
  <p:clrMapOvr>
    <a:masterClrMapping/>
  </p:clrMapOvr>
  <p:transition spd="slow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F382C-1E9B-4774-8E1B-8486931A7E34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8F42-7F2C-4F02-8BD5-43DAE8AA5A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166754"/>
      </p:ext>
    </p:extLst>
  </p:cSld>
  <p:clrMapOvr>
    <a:masterClrMapping/>
  </p:clrMapOvr>
  <p:transition spd="slow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F382C-1E9B-4774-8E1B-8486931A7E34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8F42-7F2C-4F02-8BD5-43DAE8AA5A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340094"/>
      </p:ext>
    </p:extLst>
  </p:cSld>
  <p:clrMapOvr>
    <a:masterClrMapping/>
  </p:clrMapOvr>
  <p:transition spd="slow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F382C-1E9B-4774-8E1B-8486931A7E34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8F42-7F2C-4F02-8BD5-43DAE8AA5A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29825"/>
      </p:ext>
    </p:extLst>
  </p:cSld>
  <p:clrMapOvr>
    <a:masterClrMapping/>
  </p:clrMapOvr>
  <p:transition spd="slow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F382C-1E9B-4774-8E1B-8486931A7E34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8F42-7F2C-4F02-8BD5-43DAE8AA5A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339318"/>
      </p:ext>
    </p:extLst>
  </p:cSld>
  <p:clrMapOvr>
    <a:masterClrMapping/>
  </p:clrMapOvr>
  <p:transition spd="slow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F382C-1E9B-4774-8E1B-8486931A7E34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8F42-7F2C-4F02-8BD5-43DAE8AA5A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643498"/>
      </p:ext>
    </p:extLst>
  </p:cSld>
  <p:clrMapOvr>
    <a:masterClrMapping/>
  </p:clrMapOvr>
  <p:transition spd="slow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F382C-1E9B-4774-8E1B-8486931A7E34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68F42-7F2C-4F02-8BD5-43DAE8AA5A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45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slide" Target="slide33.xml"/><Relationship Id="rId2" Type="http://schemas.openxmlformats.org/officeDocument/2006/relationships/image" Target="../media/image1.png"/><Relationship Id="rId16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64.jpeg"/><Relationship Id="rId7" Type="http://schemas.openxmlformats.org/officeDocument/2006/relationships/image" Target="../media/image65.png"/><Relationship Id="rId12" Type="http://schemas.openxmlformats.org/officeDocument/2006/relationships/image" Target="../media/image70.jpeg"/><Relationship Id="rId17" Type="http://schemas.openxmlformats.org/officeDocument/2006/relationships/image" Target="../media/image7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4.jpeg"/><Relationship Id="rId20" Type="http://schemas.openxmlformats.org/officeDocument/2006/relationships/image" Target="../media/image77.png"/><Relationship Id="rId1" Type="http://schemas.openxmlformats.org/officeDocument/2006/relationships/audio" Target="file:///d:\Users\KamolikovaEV.ZEM\Documents\&#1096;&#1082;&#1086;&#1083;&#1072;\&#1053;&#1086;&#1074;&#1072;&#1103;%20&#1087;&#1072;&#1087;&#1082;&#1072;%20(2)\squeaking.mp3" TargetMode="External"/><Relationship Id="rId6" Type="http://schemas.openxmlformats.org/officeDocument/2006/relationships/slide" Target="slide9.xml"/><Relationship Id="rId11" Type="http://schemas.openxmlformats.org/officeDocument/2006/relationships/image" Target="../media/image69.png"/><Relationship Id="rId5" Type="http://schemas.openxmlformats.org/officeDocument/2006/relationships/slide" Target="slide33.xml"/><Relationship Id="rId15" Type="http://schemas.openxmlformats.org/officeDocument/2006/relationships/image" Target="../media/image73.png"/><Relationship Id="rId10" Type="http://schemas.openxmlformats.org/officeDocument/2006/relationships/image" Target="../media/image68.jpeg"/><Relationship Id="rId19" Type="http://schemas.openxmlformats.org/officeDocument/2006/relationships/image" Target="../media/image25.png"/><Relationship Id="rId4" Type="http://schemas.openxmlformats.org/officeDocument/2006/relationships/slide" Target="slide11.xml"/><Relationship Id="rId9" Type="http://schemas.openxmlformats.org/officeDocument/2006/relationships/image" Target="../media/image67.png"/><Relationship Id="rId14" Type="http://schemas.openxmlformats.org/officeDocument/2006/relationships/image" Target="../media/image7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9.png"/><Relationship Id="rId12" Type="http://schemas.openxmlformats.org/officeDocument/2006/relationships/image" Target="../media/image8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4.png"/><Relationship Id="rId1" Type="http://schemas.openxmlformats.org/officeDocument/2006/relationships/audio" Target="file:///D:\Users\KamolikovaEV.ZEM\Documents\&#1096;&#1082;&#1086;&#1083;&#1072;\&#1053;&#1086;&#1074;&#1072;&#1103;%20&#1087;&#1072;&#1087;&#1082;&#1072;%20(2)\Squeaking_L.mp3" TargetMode="External"/><Relationship Id="rId6" Type="http://schemas.openxmlformats.org/officeDocument/2006/relationships/slide" Target="slide10.xml"/><Relationship Id="rId11" Type="http://schemas.openxmlformats.org/officeDocument/2006/relationships/image" Target="../media/image80.jpeg"/><Relationship Id="rId5" Type="http://schemas.openxmlformats.org/officeDocument/2006/relationships/slide" Target="slide33.xml"/><Relationship Id="rId15" Type="http://schemas.openxmlformats.org/officeDocument/2006/relationships/image" Target="../media/image25.png"/><Relationship Id="rId10" Type="http://schemas.openxmlformats.org/officeDocument/2006/relationships/image" Target="../media/image79.jpeg"/><Relationship Id="rId4" Type="http://schemas.openxmlformats.org/officeDocument/2006/relationships/slide" Target="slide12.xml"/><Relationship Id="rId9" Type="http://schemas.openxmlformats.org/officeDocument/2006/relationships/image" Target="../media/image78.jpeg"/><Relationship Id="rId14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13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Users\KamolikovaEV.ZEM\Documents\&#1096;&#1082;&#1086;&#1083;&#1072;\&#1053;&#1086;&#1074;&#1072;&#1103;%20&#1087;&#1072;&#1087;&#1082;&#1072;%20(2)\Squeaking_S.mp3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87.png"/><Relationship Id="rId5" Type="http://schemas.openxmlformats.org/officeDocument/2006/relationships/slide" Target="slide11.xml"/><Relationship Id="rId10" Type="http://schemas.openxmlformats.org/officeDocument/2006/relationships/image" Target="../media/image86.jpeg"/><Relationship Id="rId4" Type="http://schemas.openxmlformats.org/officeDocument/2006/relationships/slide" Target="slide33.xml"/><Relationship Id="rId9" Type="http://schemas.openxmlformats.org/officeDocument/2006/relationships/image" Target="../media/image8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Users\KamolikovaEV.ZEM\Documents\&#1096;&#1082;&#1086;&#1083;&#1072;\&#1053;&#1086;&#1074;&#1072;&#1103;%20&#1087;&#1072;&#1087;&#1082;&#1072;%20(2)\T_River.mp3" TargetMode="External"/><Relationship Id="rId6" Type="http://schemas.openxmlformats.org/officeDocument/2006/relationships/slide" Target="slide12.xml"/><Relationship Id="rId5" Type="http://schemas.openxmlformats.org/officeDocument/2006/relationships/slide" Target="slide33.xml"/><Relationship Id="rId4" Type="http://schemas.openxmlformats.org/officeDocument/2006/relationships/slide" Target="slide14.xml"/><Relationship Id="rId9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28.png"/><Relationship Id="rId7" Type="http://schemas.openxmlformats.org/officeDocument/2006/relationships/slide" Target="slide33.xml"/><Relationship Id="rId12" Type="http://schemas.openxmlformats.org/officeDocument/2006/relationships/image" Target="../media/image15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11" Type="http://schemas.openxmlformats.org/officeDocument/2006/relationships/image" Target="../media/image90.gif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jpeg"/><Relationship Id="rId18" Type="http://schemas.openxmlformats.org/officeDocument/2006/relationships/image" Target="../media/image103.png"/><Relationship Id="rId3" Type="http://schemas.openxmlformats.org/officeDocument/2006/relationships/image" Target="../media/image91.jpe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01.png"/><Relationship Id="rId20" Type="http://schemas.openxmlformats.org/officeDocument/2006/relationships/image" Target="../media/image15.png"/><Relationship Id="rId1" Type="http://schemas.openxmlformats.org/officeDocument/2006/relationships/audio" Target="file:///d:\Users\KamolikovaEV.ZEM\Documents\&#1096;&#1082;&#1086;&#1083;&#1072;\&#1053;&#1086;&#1074;&#1072;&#1103;%20&#1087;&#1072;&#1087;&#1082;&#1072;%20(2)\water.mp3" TargetMode="External"/><Relationship Id="rId6" Type="http://schemas.openxmlformats.org/officeDocument/2006/relationships/slide" Target="slide14.xml"/><Relationship Id="rId11" Type="http://schemas.openxmlformats.org/officeDocument/2006/relationships/image" Target="../media/image96.jpeg"/><Relationship Id="rId5" Type="http://schemas.openxmlformats.org/officeDocument/2006/relationships/slide" Target="slide33.xml"/><Relationship Id="rId15" Type="http://schemas.openxmlformats.org/officeDocument/2006/relationships/image" Target="../media/image100.jpeg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4" Type="http://schemas.openxmlformats.org/officeDocument/2006/relationships/slide" Target="slide16.xml"/><Relationship Id="rId9" Type="http://schemas.openxmlformats.org/officeDocument/2006/relationships/image" Target="../media/image94.jpeg"/><Relationship Id="rId14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15.png"/><Relationship Id="rId3" Type="http://schemas.openxmlformats.org/officeDocument/2006/relationships/slide" Target="slide17.xml"/><Relationship Id="rId7" Type="http://schemas.openxmlformats.org/officeDocument/2006/relationships/image" Target="../media/image50.png"/><Relationship Id="rId12" Type="http://schemas.openxmlformats.org/officeDocument/2006/relationships/image" Target="../media/image109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Users\KamolikovaEV.ZEM\Documents\&#1096;&#1082;&#1086;&#1083;&#1072;\&#1053;&#1086;&#1074;&#1072;&#1103;%20&#1087;&#1072;&#1087;&#1082;&#1072;%20(2)\Water_L.mp3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108.jpeg"/><Relationship Id="rId5" Type="http://schemas.openxmlformats.org/officeDocument/2006/relationships/slide" Target="slide15.xml"/><Relationship Id="rId10" Type="http://schemas.openxmlformats.org/officeDocument/2006/relationships/image" Target="../media/image107.jpeg"/><Relationship Id="rId4" Type="http://schemas.openxmlformats.org/officeDocument/2006/relationships/slide" Target="slide33.xml"/><Relationship Id="rId9" Type="http://schemas.openxmlformats.org/officeDocument/2006/relationships/image" Target="../media/image106.jpeg"/><Relationship Id="rId14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18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Users\KamolikovaEV.ZEM\Documents\&#1096;&#1082;&#1086;&#1083;&#1072;\&#1053;&#1086;&#1074;&#1072;&#1103;%20&#1087;&#1072;&#1087;&#1082;&#1072;%20(2)\Water_S.mp3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113.png"/><Relationship Id="rId5" Type="http://schemas.openxmlformats.org/officeDocument/2006/relationships/slide" Target="slide16.xml"/><Relationship Id="rId10" Type="http://schemas.openxmlformats.org/officeDocument/2006/relationships/image" Target="../media/image112.jpeg"/><Relationship Id="rId4" Type="http://schemas.openxmlformats.org/officeDocument/2006/relationships/slide" Target="slide33.xml"/><Relationship Id="rId9" Type="http://schemas.openxmlformats.org/officeDocument/2006/relationships/image" Target="../media/image11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Users\KamolikovaEV.ZEM\Documents\&#1096;&#1082;&#1086;&#1083;&#1072;\&#1053;&#1086;&#1074;&#1072;&#1103;%20&#1087;&#1072;&#1087;&#1082;&#1072;%20(2)\T_Field.mp3" TargetMode="External"/><Relationship Id="rId6" Type="http://schemas.openxmlformats.org/officeDocument/2006/relationships/slide" Target="slide17.xml"/><Relationship Id="rId5" Type="http://schemas.openxmlformats.org/officeDocument/2006/relationships/slide" Target="slide33.xml"/><Relationship Id="rId10" Type="http://schemas.openxmlformats.org/officeDocument/2006/relationships/image" Target="../media/image115.png"/><Relationship Id="rId4" Type="http://schemas.openxmlformats.org/officeDocument/2006/relationships/slide" Target="slide19.xml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117.gif"/><Relationship Id="rId7" Type="http://schemas.openxmlformats.org/officeDocument/2006/relationships/slide" Target="slide20.xml"/><Relationship Id="rId12" Type="http://schemas.openxmlformats.org/officeDocument/2006/relationships/image" Target="../media/image15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32.gif"/><Relationship Id="rId4" Type="http://schemas.openxmlformats.org/officeDocument/2006/relationships/image" Target="../media/image28.png"/><Relationship Id="rId9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33.xml"/><Relationship Id="rId7" Type="http://schemas.openxmlformats.org/officeDocument/2006/relationships/image" Target="../media/image1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slide" Target="slide1.xml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3" Type="http://schemas.openxmlformats.org/officeDocument/2006/relationships/image" Target="../media/image118.jpeg"/><Relationship Id="rId7" Type="http://schemas.openxmlformats.org/officeDocument/2006/relationships/image" Target="../media/image119.jpeg"/><Relationship Id="rId12" Type="http://schemas.openxmlformats.org/officeDocument/2006/relationships/image" Target="../media/image124.jpeg"/><Relationship Id="rId17" Type="http://schemas.openxmlformats.org/officeDocument/2006/relationships/image" Target="../media/image12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8.png"/><Relationship Id="rId20" Type="http://schemas.openxmlformats.org/officeDocument/2006/relationships/image" Target="../media/image15.png"/><Relationship Id="rId1" Type="http://schemas.openxmlformats.org/officeDocument/2006/relationships/audio" Target="file:///d:\Users\KamolikovaEV.ZEM\Documents\&#1096;&#1082;&#1086;&#1083;&#1072;\&#1053;&#1086;&#1074;&#1072;&#1103;%20&#1087;&#1072;&#1087;&#1082;&#1072;%20(2)\plant.mp3" TargetMode="External"/><Relationship Id="rId6" Type="http://schemas.openxmlformats.org/officeDocument/2006/relationships/slide" Target="slide19.xml"/><Relationship Id="rId11" Type="http://schemas.openxmlformats.org/officeDocument/2006/relationships/image" Target="../media/image123.png"/><Relationship Id="rId5" Type="http://schemas.openxmlformats.org/officeDocument/2006/relationships/slide" Target="slide33.xml"/><Relationship Id="rId15" Type="http://schemas.openxmlformats.org/officeDocument/2006/relationships/image" Target="../media/image127.png"/><Relationship Id="rId10" Type="http://schemas.openxmlformats.org/officeDocument/2006/relationships/image" Target="../media/image122.jpeg"/><Relationship Id="rId19" Type="http://schemas.openxmlformats.org/officeDocument/2006/relationships/image" Target="../media/image131.png"/><Relationship Id="rId4" Type="http://schemas.openxmlformats.org/officeDocument/2006/relationships/slide" Target="slide21.xml"/><Relationship Id="rId9" Type="http://schemas.openxmlformats.org/officeDocument/2006/relationships/image" Target="../media/image121.png"/><Relationship Id="rId14" Type="http://schemas.openxmlformats.org/officeDocument/2006/relationships/image" Target="../media/image12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13" Type="http://schemas.openxmlformats.org/officeDocument/2006/relationships/image" Target="../media/image15.png"/><Relationship Id="rId3" Type="http://schemas.openxmlformats.org/officeDocument/2006/relationships/slide" Target="slide22.xml"/><Relationship Id="rId7" Type="http://schemas.openxmlformats.org/officeDocument/2006/relationships/image" Target="../media/image50.png"/><Relationship Id="rId12" Type="http://schemas.openxmlformats.org/officeDocument/2006/relationships/image" Target="../media/image13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Users\KamolikovaEV.ZEM\Documents\&#1096;&#1082;&#1086;&#1083;&#1072;\&#1053;&#1086;&#1074;&#1072;&#1103;%20&#1087;&#1072;&#1087;&#1082;&#1072;%20(2)\Plant_L.mp3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135.jpeg"/><Relationship Id="rId5" Type="http://schemas.openxmlformats.org/officeDocument/2006/relationships/slide" Target="slide20.xml"/><Relationship Id="rId10" Type="http://schemas.openxmlformats.org/officeDocument/2006/relationships/image" Target="../media/image134.jpeg"/><Relationship Id="rId4" Type="http://schemas.openxmlformats.org/officeDocument/2006/relationships/slide" Target="slide33.xml"/><Relationship Id="rId9" Type="http://schemas.openxmlformats.org/officeDocument/2006/relationships/image" Target="../media/image133.jpeg"/><Relationship Id="rId14" Type="http://schemas.openxmlformats.org/officeDocument/2006/relationships/image" Target="../media/image1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23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Users\KamolikovaEV.ZEM\Documents\&#1096;&#1082;&#1086;&#1083;&#1072;\&#1053;&#1086;&#1074;&#1072;&#1103;%20&#1087;&#1072;&#1087;&#1082;&#1072;%20(2)\Plant_S.mp3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140.png"/><Relationship Id="rId5" Type="http://schemas.openxmlformats.org/officeDocument/2006/relationships/slide" Target="slide21.xml"/><Relationship Id="rId10" Type="http://schemas.openxmlformats.org/officeDocument/2006/relationships/image" Target="../media/image139.jpeg"/><Relationship Id="rId4" Type="http://schemas.openxmlformats.org/officeDocument/2006/relationships/slide" Target="slide33.xml"/><Relationship Id="rId9" Type="http://schemas.openxmlformats.org/officeDocument/2006/relationships/image" Target="../media/image13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Users\KamolikovaEV.ZEM\Documents\&#1096;&#1082;&#1086;&#1083;&#1072;\&#1053;&#1086;&#1074;&#1072;&#1103;%20&#1087;&#1072;&#1087;&#1082;&#1072;%20(2)\T_Around.mp3" TargetMode="External"/><Relationship Id="rId6" Type="http://schemas.openxmlformats.org/officeDocument/2006/relationships/slide" Target="slide22.xml"/><Relationship Id="rId5" Type="http://schemas.openxmlformats.org/officeDocument/2006/relationships/slide" Target="slide33.xml"/><Relationship Id="rId10" Type="http://schemas.openxmlformats.org/officeDocument/2006/relationships/image" Target="../media/image141.png"/><Relationship Id="rId4" Type="http://schemas.openxmlformats.org/officeDocument/2006/relationships/slide" Target="slide24.xml"/><Relationship Id="rId9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28.png"/><Relationship Id="rId7" Type="http://schemas.openxmlformats.org/officeDocument/2006/relationships/slide" Target="slide33.xml"/><Relationship Id="rId12" Type="http://schemas.openxmlformats.org/officeDocument/2006/relationships/image" Target="../media/image15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11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image" Target="../media/image143.gif"/><Relationship Id="rId4" Type="http://schemas.openxmlformats.org/officeDocument/2006/relationships/image" Target="../media/image30.png"/><Relationship Id="rId9" Type="http://schemas.openxmlformats.org/officeDocument/2006/relationships/image" Target="../media/image32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png"/><Relationship Id="rId18" Type="http://schemas.openxmlformats.org/officeDocument/2006/relationships/image" Target="../media/image156.png"/><Relationship Id="rId3" Type="http://schemas.openxmlformats.org/officeDocument/2006/relationships/image" Target="../media/image144.png"/><Relationship Id="rId7" Type="http://schemas.openxmlformats.org/officeDocument/2006/relationships/image" Target="../media/image145.png"/><Relationship Id="rId12" Type="http://schemas.openxmlformats.org/officeDocument/2006/relationships/image" Target="../media/image150.jpeg"/><Relationship Id="rId17" Type="http://schemas.openxmlformats.org/officeDocument/2006/relationships/image" Target="../media/image155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54.png"/><Relationship Id="rId20" Type="http://schemas.openxmlformats.org/officeDocument/2006/relationships/image" Target="../media/image15.png"/><Relationship Id="rId1" Type="http://schemas.openxmlformats.org/officeDocument/2006/relationships/audio" Target="file:///d:\Users\KamolikovaEV.ZEM\Documents\&#1096;&#1082;&#1086;&#1083;&#1072;\&#1053;&#1086;&#1074;&#1072;&#1103;%20&#1087;&#1072;&#1087;&#1082;&#1072;%20(2)\birds.mp3" TargetMode="External"/><Relationship Id="rId6" Type="http://schemas.openxmlformats.org/officeDocument/2006/relationships/slide" Target="slide24.xml"/><Relationship Id="rId11" Type="http://schemas.openxmlformats.org/officeDocument/2006/relationships/image" Target="../media/image149.jpeg"/><Relationship Id="rId5" Type="http://schemas.openxmlformats.org/officeDocument/2006/relationships/slide" Target="slide33.xml"/><Relationship Id="rId15" Type="http://schemas.openxmlformats.org/officeDocument/2006/relationships/image" Target="../media/image153.png"/><Relationship Id="rId10" Type="http://schemas.openxmlformats.org/officeDocument/2006/relationships/image" Target="../media/image148.jpeg"/><Relationship Id="rId19" Type="http://schemas.openxmlformats.org/officeDocument/2006/relationships/image" Target="../media/image157.png"/><Relationship Id="rId4" Type="http://schemas.openxmlformats.org/officeDocument/2006/relationships/slide" Target="slide26.xml"/><Relationship Id="rId9" Type="http://schemas.openxmlformats.org/officeDocument/2006/relationships/image" Target="../media/image147.jpeg"/><Relationship Id="rId14" Type="http://schemas.openxmlformats.org/officeDocument/2006/relationships/image" Target="../media/image1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13" Type="http://schemas.openxmlformats.org/officeDocument/2006/relationships/image" Target="../media/image163.png"/><Relationship Id="rId3" Type="http://schemas.openxmlformats.org/officeDocument/2006/relationships/slide" Target="slide27.xml"/><Relationship Id="rId7" Type="http://schemas.openxmlformats.org/officeDocument/2006/relationships/image" Target="../media/image50.png"/><Relationship Id="rId12" Type="http://schemas.openxmlformats.org/officeDocument/2006/relationships/image" Target="../media/image16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Users\KamolikovaEV.ZEM\Documents\&#1096;&#1082;&#1086;&#1083;&#1072;\&#1053;&#1086;&#1074;&#1072;&#1103;%20&#1087;&#1072;&#1087;&#1082;&#1072;%20(2)\Birds_L.mp3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161.jpeg"/><Relationship Id="rId5" Type="http://schemas.openxmlformats.org/officeDocument/2006/relationships/slide" Target="slide25.xml"/><Relationship Id="rId15" Type="http://schemas.openxmlformats.org/officeDocument/2006/relationships/image" Target="../media/image164.png"/><Relationship Id="rId10" Type="http://schemas.openxmlformats.org/officeDocument/2006/relationships/image" Target="../media/image160.jpeg"/><Relationship Id="rId4" Type="http://schemas.openxmlformats.org/officeDocument/2006/relationships/slide" Target="slide33.xml"/><Relationship Id="rId9" Type="http://schemas.openxmlformats.org/officeDocument/2006/relationships/image" Target="../media/image159.jpeg"/><Relationship Id="rId1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28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Users\KamolikovaEV.ZEM\Documents\&#1096;&#1082;&#1086;&#1083;&#1072;\&#1053;&#1086;&#1074;&#1072;&#1103;%20&#1087;&#1072;&#1087;&#1082;&#1072;%20(2)\Birds_S.mp3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167.png"/><Relationship Id="rId5" Type="http://schemas.openxmlformats.org/officeDocument/2006/relationships/slide" Target="slide26.xml"/><Relationship Id="rId10" Type="http://schemas.openxmlformats.org/officeDocument/2006/relationships/image" Target="../media/image166.jpeg"/><Relationship Id="rId4" Type="http://schemas.openxmlformats.org/officeDocument/2006/relationships/slide" Target="slide33.xml"/><Relationship Id="rId9" Type="http://schemas.openxmlformats.org/officeDocument/2006/relationships/image" Target="../media/image1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5.png"/><Relationship Id="rId3" Type="http://schemas.openxmlformats.org/officeDocument/2006/relationships/image" Target="../media/image31.png"/><Relationship Id="rId7" Type="http://schemas.openxmlformats.org/officeDocument/2006/relationships/slide" Target="slide29.xml"/><Relationship Id="rId12" Type="http://schemas.openxmlformats.org/officeDocument/2006/relationships/image" Target="../media/image170.gif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29.png"/><Relationship Id="rId5" Type="http://schemas.openxmlformats.org/officeDocument/2006/relationships/image" Target="../media/image62.png"/><Relationship Id="rId10" Type="http://schemas.openxmlformats.org/officeDocument/2006/relationships/image" Target="../media/image169.gif"/><Relationship Id="rId4" Type="http://schemas.openxmlformats.org/officeDocument/2006/relationships/image" Target="../media/image61.png"/><Relationship Id="rId9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8.jpeg"/><Relationship Id="rId18" Type="http://schemas.openxmlformats.org/officeDocument/2006/relationships/image" Target="../media/image183.png"/><Relationship Id="rId3" Type="http://schemas.openxmlformats.org/officeDocument/2006/relationships/image" Target="../media/image171.jpeg"/><Relationship Id="rId7" Type="http://schemas.openxmlformats.org/officeDocument/2006/relationships/image" Target="../media/image172.png"/><Relationship Id="rId12" Type="http://schemas.openxmlformats.org/officeDocument/2006/relationships/image" Target="../media/image177.png"/><Relationship Id="rId17" Type="http://schemas.openxmlformats.org/officeDocument/2006/relationships/image" Target="../media/image182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81.png"/><Relationship Id="rId20" Type="http://schemas.openxmlformats.org/officeDocument/2006/relationships/image" Target="../media/image184.png"/><Relationship Id="rId1" Type="http://schemas.openxmlformats.org/officeDocument/2006/relationships/audio" Target="file:///d:\Users\KamolikovaEV.ZEM\Documents\&#1096;&#1082;&#1086;&#1083;&#1072;\&#1053;&#1086;&#1074;&#1072;&#1103;%20&#1087;&#1072;&#1087;&#1082;&#1072;%20(2)\bug.mp3" TargetMode="External"/><Relationship Id="rId6" Type="http://schemas.openxmlformats.org/officeDocument/2006/relationships/slide" Target="slide28.xml"/><Relationship Id="rId11" Type="http://schemas.openxmlformats.org/officeDocument/2006/relationships/image" Target="../media/image176.jpeg"/><Relationship Id="rId5" Type="http://schemas.openxmlformats.org/officeDocument/2006/relationships/slide" Target="slide33.xml"/><Relationship Id="rId15" Type="http://schemas.openxmlformats.org/officeDocument/2006/relationships/image" Target="../media/image180.jpeg"/><Relationship Id="rId10" Type="http://schemas.openxmlformats.org/officeDocument/2006/relationships/image" Target="../media/image175.png"/><Relationship Id="rId19" Type="http://schemas.openxmlformats.org/officeDocument/2006/relationships/image" Target="../media/image15.png"/><Relationship Id="rId4" Type="http://schemas.openxmlformats.org/officeDocument/2006/relationships/slide" Target="slide30.xml"/><Relationship Id="rId9" Type="http://schemas.openxmlformats.org/officeDocument/2006/relationships/image" Target="../media/image174.jpeg"/><Relationship Id="rId14" Type="http://schemas.openxmlformats.org/officeDocument/2006/relationships/image" Target="../media/image1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slide" Target="slide33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13" Type="http://schemas.openxmlformats.org/officeDocument/2006/relationships/image" Target="../media/image15.png"/><Relationship Id="rId3" Type="http://schemas.openxmlformats.org/officeDocument/2006/relationships/slide" Target="slide31.xml"/><Relationship Id="rId7" Type="http://schemas.openxmlformats.org/officeDocument/2006/relationships/image" Target="../media/image50.png"/><Relationship Id="rId12" Type="http://schemas.openxmlformats.org/officeDocument/2006/relationships/image" Target="../media/image189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Users\KamolikovaEV.ZEM\Documents\&#1096;&#1082;&#1086;&#1083;&#1072;\&#1053;&#1086;&#1074;&#1072;&#1103;%20&#1087;&#1072;&#1087;&#1082;&#1072;%20(2)\Bug_L.mp3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188.png"/><Relationship Id="rId5" Type="http://schemas.openxmlformats.org/officeDocument/2006/relationships/slide" Target="slide29.xml"/><Relationship Id="rId10" Type="http://schemas.openxmlformats.org/officeDocument/2006/relationships/image" Target="../media/image187.jpeg"/><Relationship Id="rId4" Type="http://schemas.openxmlformats.org/officeDocument/2006/relationships/slide" Target="slide33.xml"/><Relationship Id="rId9" Type="http://schemas.openxmlformats.org/officeDocument/2006/relationships/image" Target="../media/image186.jpeg"/><Relationship Id="rId14" Type="http://schemas.openxmlformats.org/officeDocument/2006/relationships/image" Target="../media/image19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32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Users\KamolikovaEV.ZEM\Documents\&#1096;&#1082;&#1086;&#1083;&#1072;\&#1053;&#1086;&#1074;&#1072;&#1103;%20&#1087;&#1072;&#1087;&#1082;&#1072;%20(2)\Bug_S.mp3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193.png"/><Relationship Id="rId5" Type="http://schemas.openxmlformats.org/officeDocument/2006/relationships/slide" Target="slide30.xml"/><Relationship Id="rId10" Type="http://schemas.openxmlformats.org/officeDocument/2006/relationships/image" Target="../media/image192.jpeg"/><Relationship Id="rId4" Type="http://schemas.openxmlformats.org/officeDocument/2006/relationships/slide" Target="slide33.xml"/><Relationship Id="rId9" Type="http://schemas.openxmlformats.org/officeDocument/2006/relationships/image" Target="../media/image19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4.png"/><Relationship Id="rId5" Type="http://schemas.openxmlformats.org/officeDocument/2006/relationships/slide" Target="slide31.xml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8.xml"/><Relationship Id="rId3" Type="http://schemas.openxmlformats.org/officeDocument/2006/relationships/image" Target="../media/image196.png"/><Relationship Id="rId7" Type="http://schemas.openxmlformats.org/officeDocument/2006/relationships/slide" Target="slide9.xml"/><Relationship Id="rId12" Type="http://schemas.openxmlformats.org/officeDocument/2006/relationships/slide" Target="slide24.xml"/><Relationship Id="rId2" Type="http://schemas.openxmlformats.org/officeDocument/2006/relationships/image" Target="../media/image195.png"/><Relationship Id="rId16" Type="http://schemas.openxmlformats.org/officeDocument/2006/relationships/slide" Target="slide3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23.xml"/><Relationship Id="rId5" Type="http://schemas.openxmlformats.org/officeDocument/2006/relationships/slide" Target="slide13.xml"/><Relationship Id="rId15" Type="http://schemas.openxmlformats.org/officeDocument/2006/relationships/slide" Target="slide34.xml"/><Relationship Id="rId10" Type="http://schemas.openxmlformats.org/officeDocument/2006/relationships/slide" Target="slide19.xml"/><Relationship Id="rId4" Type="http://schemas.openxmlformats.org/officeDocument/2006/relationships/slide" Target="slide4.xml"/><Relationship Id="rId9" Type="http://schemas.openxmlformats.org/officeDocument/2006/relationships/slide" Target="slide18.xml"/><Relationship Id="rId1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26" Type="http://schemas.openxmlformats.org/officeDocument/2006/relationships/slide" Target="slide24.xml"/><Relationship Id="rId39" Type="http://schemas.openxmlformats.org/officeDocument/2006/relationships/slide" Target="slide36.xml"/><Relationship Id="rId3" Type="http://schemas.openxmlformats.org/officeDocument/2006/relationships/image" Target="../media/image15.png"/><Relationship Id="rId21" Type="http://schemas.openxmlformats.org/officeDocument/2006/relationships/slide" Target="slide19.xml"/><Relationship Id="rId34" Type="http://schemas.openxmlformats.org/officeDocument/2006/relationships/slide" Target="slide33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33" Type="http://schemas.openxmlformats.org/officeDocument/2006/relationships/slide" Target="slide31.xml"/><Relationship Id="rId38" Type="http://schemas.openxmlformats.org/officeDocument/2006/relationships/slide" Target="slide32.xml"/><Relationship Id="rId2" Type="http://schemas.openxmlformats.org/officeDocument/2006/relationships/image" Target="../media/image197.png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29" Type="http://schemas.openxmlformats.org/officeDocument/2006/relationships/slide" Target="slide2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9.xml"/><Relationship Id="rId24" Type="http://schemas.openxmlformats.org/officeDocument/2006/relationships/slide" Target="slide22.xml"/><Relationship Id="rId32" Type="http://schemas.openxmlformats.org/officeDocument/2006/relationships/slide" Target="slide30.xml"/><Relationship Id="rId37" Type="http://schemas.openxmlformats.org/officeDocument/2006/relationships/slide" Target="slide4.xml"/><Relationship Id="rId5" Type="http://schemas.openxmlformats.org/officeDocument/2006/relationships/slide" Target="slide2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36" Type="http://schemas.openxmlformats.org/officeDocument/2006/relationships/slide" Target="slide35.xml"/><Relationship Id="rId10" Type="http://schemas.openxmlformats.org/officeDocument/2006/relationships/slide" Target="slide8.xml"/><Relationship Id="rId19" Type="http://schemas.openxmlformats.org/officeDocument/2006/relationships/slide" Target="slide17.xml"/><Relationship Id="rId31" Type="http://schemas.openxmlformats.org/officeDocument/2006/relationships/slide" Target="slide29.xml"/><Relationship Id="rId4" Type="http://schemas.openxmlformats.org/officeDocument/2006/relationships/slide" Target="slide1.xml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slide" Target="slide28.xml"/><Relationship Id="rId35" Type="http://schemas.openxmlformats.org/officeDocument/2006/relationships/slide" Target="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slide" Target="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slide" Target="slide36.xml"/><Relationship Id="rId4" Type="http://schemas.openxmlformats.org/officeDocument/2006/relationships/image" Target="../media/image19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slide" Target="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9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I:\&#1087;&#1088;&#1077;&#1079;&#1077;&#1085;&#1090;&#1072;&#1094;&#1080;&#1103;_&#1042;&#1083;&#1072;&#1076;&#1080;&#1082;_&#1055;&#1088;&#1080;&#1088;&#1086;&#1076;&#1072;%20&#1088;&#1086;&#1076;&#1085;&#1086;&#1075;&#1086;%20&#1082;&#1088;&#1072;&#1103;\T_Forest.mp3" TargetMode="External"/><Relationship Id="rId6" Type="http://schemas.openxmlformats.org/officeDocument/2006/relationships/slide" Target="slide3.xml"/><Relationship Id="rId5" Type="http://schemas.openxmlformats.org/officeDocument/2006/relationships/slide" Target="slide33.xml"/><Relationship Id="rId4" Type="http://schemas.openxmlformats.org/officeDocument/2006/relationships/slide" Target="slide5.xml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25.png"/><Relationship Id="rId3" Type="http://schemas.openxmlformats.org/officeDocument/2006/relationships/image" Target="../media/image28.png"/><Relationship Id="rId7" Type="http://schemas.openxmlformats.org/officeDocument/2006/relationships/slide" Target="slide6.xml"/><Relationship Id="rId12" Type="http://schemas.openxmlformats.org/officeDocument/2006/relationships/image" Target="../media/image34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32.gif"/><Relationship Id="rId4" Type="http://schemas.openxmlformats.org/officeDocument/2006/relationships/image" Target="../media/image29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eg"/><Relationship Id="rId18" Type="http://schemas.openxmlformats.org/officeDocument/2006/relationships/image" Target="../media/image47.png"/><Relationship Id="rId3" Type="http://schemas.openxmlformats.org/officeDocument/2006/relationships/image" Target="../media/image35.jpeg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5.png"/><Relationship Id="rId20" Type="http://schemas.openxmlformats.org/officeDocument/2006/relationships/image" Target="../media/image25.png"/><Relationship Id="rId1" Type="http://schemas.openxmlformats.org/officeDocument/2006/relationships/audio" Target="file:///I:\&#1087;&#1088;&#1077;&#1079;&#1077;&#1085;&#1090;&#1072;&#1094;&#1080;&#1103;_&#1042;&#1083;&#1072;&#1076;&#1080;&#1082;_&#1055;&#1088;&#1080;&#1088;&#1086;&#1076;&#1072;%20&#1088;&#1086;&#1076;&#1085;&#1086;&#1075;&#1086;%20&#1082;&#1088;&#1072;&#1103;\animal.mp3" TargetMode="External"/><Relationship Id="rId6" Type="http://schemas.openxmlformats.org/officeDocument/2006/relationships/slide" Target="slide5.xml"/><Relationship Id="rId11" Type="http://schemas.openxmlformats.org/officeDocument/2006/relationships/image" Target="../media/image40.jpeg"/><Relationship Id="rId5" Type="http://schemas.openxmlformats.org/officeDocument/2006/relationships/slide" Target="slide33.xml"/><Relationship Id="rId15" Type="http://schemas.openxmlformats.org/officeDocument/2006/relationships/image" Target="../media/image44.jpe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slide" Target="slide7.xml"/><Relationship Id="rId9" Type="http://schemas.openxmlformats.org/officeDocument/2006/relationships/image" Target="../media/image38.jpe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5.png"/><Relationship Id="rId3" Type="http://schemas.openxmlformats.org/officeDocument/2006/relationships/slide" Target="slide8.xml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I:\&#1087;&#1088;&#1077;&#1079;&#1077;&#1085;&#1090;&#1072;&#1094;&#1080;&#1103;_&#1042;&#1083;&#1072;&#1076;&#1080;&#1082;_&#1055;&#1088;&#1080;&#1088;&#1086;&#1076;&#1072;%20&#1088;&#1086;&#1076;&#1085;&#1086;&#1075;&#1086;%20&#1082;&#1088;&#1072;&#1103;\Animal_L.mp3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5" Type="http://schemas.openxmlformats.org/officeDocument/2006/relationships/slide" Target="slide6.xml"/><Relationship Id="rId10" Type="http://schemas.openxmlformats.org/officeDocument/2006/relationships/image" Target="../media/image53.jpeg"/><Relationship Id="rId4" Type="http://schemas.openxmlformats.org/officeDocument/2006/relationships/slide" Target="slide33.xml"/><Relationship Id="rId9" Type="http://schemas.openxmlformats.org/officeDocument/2006/relationships/image" Target="../media/image52.jpeg"/><Relationship Id="rId1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slide" Target="slide9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Users\KamolikovaEV.ZEM\Documents\&#1096;&#1082;&#1086;&#1083;&#1072;\&#1053;&#1086;&#1074;&#1072;&#1103;%20&#1087;&#1072;&#1087;&#1082;&#1072;%20(2)\Animal_S.mp3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59.png"/><Relationship Id="rId5" Type="http://schemas.openxmlformats.org/officeDocument/2006/relationships/slide" Target="slide7.xml"/><Relationship Id="rId10" Type="http://schemas.openxmlformats.org/officeDocument/2006/relationships/image" Target="../media/image58.jpeg"/><Relationship Id="rId4" Type="http://schemas.openxmlformats.org/officeDocument/2006/relationships/slide" Target="slide33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31.png"/><Relationship Id="rId7" Type="http://schemas.openxmlformats.org/officeDocument/2006/relationships/image" Target="../media/image29.png"/><Relationship Id="rId12" Type="http://schemas.openxmlformats.org/officeDocument/2006/relationships/image" Target="../media/image2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63.gif"/><Relationship Id="rId5" Type="http://schemas.openxmlformats.org/officeDocument/2006/relationships/image" Target="../media/image62.png"/><Relationship Id="rId10" Type="http://schemas.openxmlformats.org/officeDocument/2006/relationships/slide" Target="slide8.xml"/><Relationship Id="rId4" Type="http://schemas.openxmlformats.org/officeDocument/2006/relationships/image" Target="../media/image61.png"/><Relationship Id="rId9" Type="http://schemas.openxmlformats.org/officeDocument/2006/relationships/slide" Target="slide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7280686" y="3967216"/>
            <a:ext cx="1077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рыбы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63414" y="801387"/>
            <a:ext cx="8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снег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57061" y="3997069"/>
            <a:ext cx="1555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ракушки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57061" y="2375302"/>
            <a:ext cx="1599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растения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67948" y="798161"/>
            <a:ext cx="1149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грибы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232595" y="801387"/>
            <a:ext cx="1173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птицы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359333" y="2375302"/>
            <a:ext cx="88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леса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225255" y="5617520"/>
            <a:ext cx="1188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камни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22156" y="801387"/>
            <a:ext cx="1789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животные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013318" y="5599801"/>
            <a:ext cx="1258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болота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502818" y="5581122"/>
            <a:ext cx="1946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насекомые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48555" y="5599801"/>
            <a:ext cx="936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реки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8176" y="2392708"/>
            <a:ext cx="4334188" cy="5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3120935"/>
            <a:ext cx="4112439" cy="129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34340" y="1835532"/>
            <a:ext cx="3903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57B4B"/>
                </a:solidFill>
              </a:rPr>
              <a:t>Презентация по окружающему миру</a:t>
            </a:r>
            <a:endParaRPr lang="ru-RU" b="1" dirty="0">
              <a:solidFill>
                <a:srgbClr val="857B4B"/>
              </a:solidFill>
            </a:endParaRPr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369" y="332655"/>
            <a:ext cx="2043503" cy="14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869" y="3513778"/>
            <a:ext cx="2043669" cy="148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7862" y="3447873"/>
            <a:ext cx="2067638" cy="155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5339" y="5106651"/>
            <a:ext cx="2034893" cy="147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5182" y="5050180"/>
            <a:ext cx="2054810" cy="152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84" y="5003581"/>
            <a:ext cx="2103767" cy="157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369" y="5076419"/>
            <a:ext cx="2043503" cy="153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7862" y="1900064"/>
            <a:ext cx="2106518" cy="150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84" y="1916832"/>
            <a:ext cx="205965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5143" y="332655"/>
            <a:ext cx="2055089" cy="144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5182" y="332654"/>
            <a:ext cx="2054810" cy="144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85" y="332655"/>
            <a:ext cx="2023819" cy="144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276176" y="270997"/>
            <a:ext cx="2142000" cy="1584000"/>
          </a:xfrm>
          <a:prstGeom prst="frame">
            <a:avLst>
              <a:gd name="adj1" fmla="val 5404"/>
            </a:avLst>
          </a:prstGeom>
          <a:pattFill prst="wdUpDiag">
            <a:fgClr>
              <a:schemeClr val="accent3">
                <a:lumMod val="60000"/>
                <a:lumOff val="40000"/>
              </a:schemeClr>
            </a:fgClr>
            <a:bgClr>
              <a:schemeClr val="accent3">
                <a:lumMod val="75000"/>
              </a:schemeClr>
            </a:bgClr>
          </a:patt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Рамка 10"/>
          <p:cNvSpPr/>
          <p:nvPr/>
        </p:nvSpPr>
        <p:spPr>
          <a:xfrm>
            <a:off x="266651" y="1852369"/>
            <a:ext cx="2142000" cy="1584000"/>
          </a:xfrm>
          <a:prstGeom prst="frame">
            <a:avLst>
              <a:gd name="adj1" fmla="val 5404"/>
            </a:avLst>
          </a:prstGeom>
          <a:pattFill prst="wdUpDiag">
            <a:fgClr>
              <a:schemeClr val="accent3">
                <a:lumMod val="60000"/>
                <a:lumOff val="40000"/>
              </a:schemeClr>
            </a:fgClr>
            <a:bgClr>
              <a:schemeClr val="accent3">
                <a:lumMod val="75000"/>
              </a:schemeClr>
            </a:bgClr>
          </a:patt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Рамка 11"/>
          <p:cNvSpPr/>
          <p:nvPr/>
        </p:nvSpPr>
        <p:spPr>
          <a:xfrm>
            <a:off x="266651" y="3425321"/>
            <a:ext cx="2142000" cy="1584000"/>
          </a:xfrm>
          <a:prstGeom prst="frame">
            <a:avLst>
              <a:gd name="adj1" fmla="val 5404"/>
            </a:avLst>
          </a:prstGeom>
          <a:pattFill prst="wdUpDiag">
            <a:fgClr>
              <a:schemeClr val="accent3">
                <a:lumMod val="60000"/>
                <a:lumOff val="40000"/>
              </a:schemeClr>
            </a:fgClr>
            <a:bgClr>
              <a:schemeClr val="accent3">
                <a:lumMod val="75000"/>
              </a:schemeClr>
            </a:bgClr>
          </a:patt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Рамка 12"/>
          <p:cNvSpPr/>
          <p:nvPr/>
        </p:nvSpPr>
        <p:spPr>
          <a:xfrm>
            <a:off x="266651" y="5013133"/>
            <a:ext cx="2142000" cy="1584000"/>
          </a:xfrm>
          <a:prstGeom prst="frame">
            <a:avLst>
              <a:gd name="adj1" fmla="val 5404"/>
            </a:avLst>
          </a:prstGeom>
          <a:pattFill prst="wdUpDiag">
            <a:fgClr>
              <a:schemeClr val="accent3">
                <a:lumMod val="60000"/>
                <a:lumOff val="40000"/>
              </a:schemeClr>
            </a:fgClr>
            <a:bgClr>
              <a:schemeClr val="accent3">
                <a:lumMod val="75000"/>
              </a:schemeClr>
            </a:bgClr>
          </a:patt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Рамка 13"/>
          <p:cNvSpPr/>
          <p:nvPr/>
        </p:nvSpPr>
        <p:spPr>
          <a:xfrm>
            <a:off x="2410950" y="268369"/>
            <a:ext cx="2142000" cy="1584000"/>
          </a:xfrm>
          <a:prstGeom prst="frame">
            <a:avLst>
              <a:gd name="adj1" fmla="val 5404"/>
            </a:avLst>
          </a:prstGeom>
          <a:pattFill prst="wdUpDiag">
            <a:fgClr>
              <a:schemeClr val="accent3">
                <a:lumMod val="60000"/>
                <a:lumOff val="40000"/>
              </a:schemeClr>
            </a:fgClr>
            <a:bgClr>
              <a:schemeClr val="accent3">
                <a:lumMod val="75000"/>
              </a:schemeClr>
            </a:bgClr>
          </a:patt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Рамка 14"/>
          <p:cNvSpPr/>
          <p:nvPr/>
        </p:nvSpPr>
        <p:spPr>
          <a:xfrm>
            <a:off x="4561665" y="268369"/>
            <a:ext cx="2142000" cy="1584000"/>
          </a:xfrm>
          <a:prstGeom prst="frame">
            <a:avLst>
              <a:gd name="adj1" fmla="val 5404"/>
            </a:avLst>
          </a:prstGeom>
          <a:pattFill prst="wdUpDiag">
            <a:fgClr>
              <a:schemeClr val="accent3">
                <a:lumMod val="60000"/>
                <a:lumOff val="40000"/>
              </a:schemeClr>
            </a:fgClr>
            <a:bgClr>
              <a:schemeClr val="accent3">
                <a:lumMod val="75000"/>
              </a:schemeClr>
            </a:bgClr>
          </a:patt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Рамка 15"/>
          <p:cNvSpPr/>
          <p:nvPr/>
        </p:nvSpPr>
        <p:spPr>
          <a:xfrm>
            <a:off x="6712380" y="270997"/>
            <a:ext cx="2142000" cy="1584000"/>
          </a:xfrm>
          <a:prstGeom prst="frame">
            <a:avLst>
              <a:gd name="adj1" fmla="val 5404"/>
            </a:avLst>
          </a:prstGeom>
          <a:pattFill prst="wdUpDiag">
            <a:fgClr>
              <a:schemeClr val="accent3">
                <a:lumMod val="60000"/>
                <a:lumOff val="40000"/>
              </a:schemeClr>
            </a:fgClr>
            <a:bgClr>
              <a:schemeClr val="accent3">
                <a:lumMod val="75000"/>
              </a:schemeClr>
            </a:bgClr>
          </a:patt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Рамка 16"/>
          <p:cNvSpPr/>
          <p:nvPr/>
        </p:nvSpPr>
        <p:spPr>
          <a:xfrm>
            <a:off x="6713190" y="1863874"/>
            <a:ext cx="2142000" cy="1584000"/>
          </a:xfrm>
          <a:prstGeom prst="frame">
            <a:avLst>
              <a:gd name="adj1" fmla="val 5404"/>
            </a:avLst>
          </a:prstGeom>
          <a:pattFill prst="wdUpDiag">
            <a:fgClr>
              <a:schemeClr val="accent3">
                <a:lumMod val="60000"/>
                <a:lumOff val="40000"/>
              </a:schemeClr>
            </a:fgClr>
            <a:bgClr>
              <a:schemeClr val="accent3">
                <a:lumMod val="75000"/>
              </a:schemeClr>
            </a:bgClr>
          </a:patt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Рамка 17"/>
          <p:cNvSpPr/>
          <p:nvPr/>
        </p:nvSpPr>
        <p:spPr>
          <a:xfrm>
            <a:off x="6713190" y="3436826"/>
            <a:ext cx="2142000" cy="1584000"/>
          </a:xfrm>
          <a:prstGeom prst="frame">
            <a:avLst>
              <a:gd name="adj1" fmla="val 5404"/>
            </a:avLst>
          </a:prstGeom>
          <a:pattFill prst="wdUpDiag">
            <a:fgClr>
              <a:schemeClr val="accent3">
                <a:lumMod val="60000"/>
                <a:lumOff val="40000"/>
              </a:schemeClr>
            </a:fgClr>
            <a:bgClr>
              <a:schemeClr val="accent3">
                <a:lumMod val="75000"/>
              </a:schemeClr>
            </a:bgClr>
          </a:patt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Рамка 18"/>
          <p:cNvSpPr/>
          <p:nvPr/>
        </p:nvSpPr>
        <p:spPr>
          <a:xfrm>
            <a:off x="6713190" y="5024638"/>
            <a:ext cx="2142000" cy="1584000"/>
          </a:xfrm>
          <a:prstGeom prst="frame">
            <a:avLst>
              <a:gd name="adj1" fmla="val 5404"/>
            </a:avLst>
          </a:prstGeom>
          <a:pattFill prst="wdUpDiag">
            <a:fgClr>
              <a:schemeClr val="accent3">
                <a:lumMod val="60000"/>
                <a:lumOff val="40000"/>
              </a:schemeClr>
            </a:fgClr>
            <a:bgClr>
              <a:schemeClr val="accent3">
                <a:lumMod val="75000"/>
              </a:schemeClr>
            </a:bgClr>
          </a:patt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Рамка 19"/>
          <p:cNvSpPr/>
          <p:nvPr/>
        </p:nvSpPr>
        <p:spPr>
          <a:xfrm>
            <a:off x="2411760" y="5020826"/>
            <a:ext cx="2142000" cy="1584000"/>
          </a:xfrm>
          <a:prstGeom prst="frame">
            <a:avLst>
              <a:gd name="adj1" fmla="val 5404"/>
            </a:avLst>
          </a:prstGeom>
          <a:pattFill prst="wdUpDiag">
            <a:fgClr>
              <a:schemeClr val="accent3">
                <a:lumMod val="60000"/>
                <a:lumOff val="40000"/>
              </a:schemeClr>
            </a:fgClr>
            <a:bgClr>
              <a:schemeClr val="accent3">
                <a:lumMod val="75000"/>
              </a:schemeClr>
            </a:bgClr>
          </a:patt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Рамка 20"/>
          <p:cNvSpPr/>
          <p:nvPr/>
        </p:nvSpPr>
        <p:spPr>
          <a:xfrm>
            <a:off x="4562475" y="5020826"/>
            <a:ext cx="2142000" cy="1584000"/>
          </a:xfrm>
          <a:prstGeom prst="frame">
            <a:avLst>
              <a:gd name="adj1" fmla="val 5404"/>
            </a:avLst>
          </a:prstGeom>
          <a:pattFill prst="wdUpDiag">
            <a:fgClr>
              <a:schemeClr val="accent3">
                <a:lumMod val="60000"/>
                <a:lumOff val="40000"/>
              </a:schemeClr>
            </a:fgClr>
            <a:bgClr>
              <a:schemeClr val="accent3">
                <a:lumMod val="75000"/>
              </a:schemeClr>
            </a:bgClr>
          </a:patt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79182" y="4437112"/>
            <a:ext cx="4038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ученика 3Е класса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</a:rPr>
              <a:t>Камоликова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 Владислава</a:t>
            </a:r>
          </a:p>
          <a:p>
            <a:pPr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МАОУ СОШ №19, Московская область</a:t>
            </a:r>
            <a:endParaRPr lang="ru-RU" sz="1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5" name="Стрелка вправо 24">
            <a:hlinkClick r:id="rId16" action="ppaction://hlinksldjump"/>
          </p:cNvPr>
          <p:cNvSpPr/>
          <p:nvPr/>
        </p:nvSpPr>
        <p:spPr>
          <a:xfrm>
            <a:off x="5095106" y="6644461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080366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>
            <a:hlinkClick r:id="rId17" action="ppaction://hlinksldjump"/>
          </p:cNvPr>
          <p:cNvSpPr txBox="1"/>
          <p:nvPr/>
        </p:nvSpPr>
        <p:spPr>
          <a:xfrm>
            <a:off x="4045092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Пирог 50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3" name="Пирог 52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4" name="Пирог 53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5" name="Пирог 54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7" name="Рисунок 56" descr="Безымянный88989-1.png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674" y="6505248"/>
            <a:ext cx="387742" cy="382896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8887965" y="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1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2783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000"/>
                            </p:stCondLst>
                            <p:childTnLst>
                              <p:par>
                                <p:cTn id="6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5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50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8236" y="188640"/>
            <a:ext cx="8594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Где есть лес, там при благоприятных условиях есть и грибы. И если наклоняться под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ёлочки, залезать в </a:t>
            </a:r>
            <a:r>
              <a:rPr lang="ru-RU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коряжник</a:t>
            </a: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или даже просто гулять по опушке вы их найдёте!</a:t>
            </a:r>
            <a:endParaRPr lang="ru-RU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6213952"/>
            <a:ext cx="171482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белый гриб</a:t>
            </a:r>
            <a:endParaRPr lang="ru-RU" sz="23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6221711"/>
            <a:ext cx="190000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подосиновик</a:t>
            </a:r>
            <a:endParaRPr lang="ru-RU" sz="2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4088" y="6222852"/>
            <a:ext cx="196810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подберёзовик</a:t>
            </a:r>
            <a:endParaRPr lang="ru-RU" sz="23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62673" y="6212929"/>
            <a:ext cx="1350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лисичка</a:t>
            </a:r>
            <a:endParaRPr lang="ru-RU" sz="23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5936" y="6212930"/>
            <a:ext cx="1162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опёнок</a:t>
            </a:r>
            <a:endParaRPr lang="ru-RU" sz="23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трелка вправо 23">
            <a:hlinkClick r:id="rId4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>
            <a:hlinkClick r:id="rId5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Стрелка вправо 26">
            <a:hlinkClick r:id="rId6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 descr="Безымянный-4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5118692"/>
            <a:ext cx="5166371" cy="1296144"/>
          </a:xfrm>
          <a:prstGeom prst="rect">
            <a:avLst/>
          </a:prstGeom>
        </p:spPr>
      </p:pic>
      <p:grpSp>
        <p:nvGrpSpPr>
          <p:cNvPr id="55" name="фото белый"/>
          <p:cNvGrpSpPr/>
          <p:nvPr/>
        </p:nvGrpSpPr>
        <p:grpSpPr>
          <a:xfrm>
            <a:off x="1920056" y="1700808"/>
            <a:ext cx="5303887" cy="3456384"/>
            <a:chOff x="2627783" y="2276872"/>
            <a:chExt cx="5303887" cy="3456384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3" y="2348880"/>
              <a:ext cx="5210467" cy="331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3" name="Рамка 32"/>
            <p:cNvSpPr/>
            <p:nvPr/>
          </p:nvSpPr>
          <p:spPr>
            <a:xfrm>
              <a:off x="2627784" y="2276872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60" name="надпись белый гриб"/>
          <p:cNvGrpSpPr/>
          <p:nvPr/>
        </p:nvGrpSpPr>
        <p:grpSpPr>
          <a:xfrm>
            <a:off x="683568" y="908720"/>
            <a:ext cx="3684777" cy="1468062"/>
            <a:chOff x="3059832" y="3284984"/>
            <a:chExt cx="3684777" cy="1468062"/>
          </a:xfrm>
        </p:grpSpPr>
        <p:sp>
          <p:nvSpPr>
            <p:cNvPr id="57" name="Выноска со стрелкой вниз 56"/>
            <p:cNvSpPr/>
            <p:nvPr/>
          </p:nvSpPr>
          <p:spPr>
            <a:xfrm>
              <a:off x="3059832" y="3284984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3681" y="3476535"/>
              <a:ext cx="3627475" cy="672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7" name="фото подосиновик"/>
          <p:cNvGrpSpPr/>
          <p:nvPr/>
        </p:nvGrpSpPr>
        <p:grpSpPr>
          <a:xfrm>
            <a:off x="1920057" y="1700807"/>
            <a:ext cx="5303886" cy="3456385"/>
            <a:chOff x="7596336" y="764704"/>
            <a:chExt cx="5303886" cy="3456385"/>
          </a:xfrm>
        </p:grpSpPr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836713"/>
              <a:ext cx="5208662" cy="3384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Рамка 53"/>
            <p:cNvSpPr/>
            <p:nvPr/>
          </p:nvSpPr>
          <p:spPr>
            <a:xfrm>
              <a:off x="7596336" y="764704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75" name="надпись подосиновик"/>
          <p:cNvGrpSpPr/>
          <p:nvPr/>
        </p:nvGrpSpPr>
        <p:grpSpPr>
          <a:xfrm>
            <a:off x="683568" y="908720"/>
            <a:ext cx="3684777" cy="1468062"/>
            <a:chOff x="755576" y="3717032"/>
            <a:chExt cx="3684777" cy="1468062"/>
          </a:xfrm>
        </p:grpSpPr>
        <p:sp>
          <p:nvSpPr>
            <p:cNvPr id="73" name="Выноска со стрелкой вниз 72"/>
            <p:cNvSpPr/>
            <p:nvPr/>
          </p:nvSpPr>
          <p:spPr>
            <a:xfrm>
              <a:off x="755576" y="3717032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52" name="Picture 8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3846797"/>
              <a:ext cx="3528391" cy="767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8" name="фото опёнок"/>
          <p:cNvGrpSpPr/>
          <p:nvPr/>
        </p:nvGrpSpPr>
        <p:grpSpPr>
          <a:xfrm>
            <a:off x="1920057" y="1700808"/>
            <a:ext cx="5303886" cy="3456384"/>
            <a:chOff x="6372200" y="1196752"/>
            <a:chExt cx="5303886" cy="3456384"/>
          </a:xfrm>
        </p:grpSpPr>
        <p:pic>
          <p:nvPicPr>
            <p:cNvPr id="6154" name="Picture 10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0569" y="1268760"/>
              <a:ext cx="5184576" cy="3292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" name="Рамка 50"/>
            <p:cNvSpPr/>
            <p:nvPr/>
          </p:nvSpPr>
          <p:spPr>
            <a:xfrm>
              <a:off x="6372200" y="1196752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83" name="надпись опёнок"/>
          <p:cNvGrpSpPr/>
          <p:nvPr/>
        </p:nvGrpSpPr>
        <p:grpSpPr>
          <a:xfrm>
            <a:off x="683568" y="908720"/>
            <a:ext cx="3684777" cy="1468062"/>
            <a:chOff x="887223" y="3212976"/>
            <a:chExt cx="3684777" cy="1468062"/>
          </a:xfrm>
        </p:grpSpPr>
        <p:sp>
          <p:nvSpPr>
            <p:cNvPr id="80" name="Выноска со стрелкой вниз 79"/>
            <p:cNvSpPr/>
            <p:nvPr/>
          </p:nvSpPr>
          <p:spPr>
            <a:xfrm>
              <a:off x="887223" y="3212976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55" name="Picture 11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976" y="3256237"/>
              <a:ext cx="3240360" cy="1001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5" name="фото подберёзовик"/>
          <p:cNvGrpSpPr/>
          <p:nvPr/>
        </p:nvGrpSpPr>
        <p:grpSpPr>
          <a:xfrm>
            <a:off x="1920057" y="1700808"/>
            <a:ext cx="5303886" cy="3456384"/>
            <a:chOff x="6084168" y="2708920"/>
            <a:chExt cx="5303886" cy="3456384"/>
          </a:xfrm>
        </p:grpSpPr>
        <p:pic>
          <p:nvPicPr>
            <p:cNvPr id="6156" name="Picture 12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2761472"/>
              <a:ext cx="5138936" cy="3364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2" name="Рамка 51"/>
            <p:cNvSpPr/>
            <p:nvPr/>
          </p:nvSpPr>
          <p:spPr>
            <a:xfrm>
              <a:off x="6084168" y="2708920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90" name="надпись подбереёзовик"/>
          <p:cNvGrpSpPr/>
          <p:nvPr/>
        </p:nvGrpSpPr>
        <p:grpSpPr>
          <a:xfrm>
            <a:off x="683568" y="908720"/>
            <a:ext cx="3684777" cy="1468062"/>
            <a:chOff x="539552" y="3429000"/>
            <a:chExt cx="3684777" cy="1468062"/>
          </a:xfrm>
        </p:grpSpPr>
        <p:sp>
          <p:nvSpPr>
            <p:cNvPr id="87" name="Выноска со стрелкой вниз 86"/>
            <p:cNvSpPr/>
            <p:nvPr/>
          </p:nvSpPr>
          <p:spPr>
            <a:xfrm>
              <a:off x="539552" y="3429000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57" name="Picture 13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3553560"/>
              <a:ext cx="3528392" cy="807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2" name="фото лисичка"/>
          <p:cNvGrpSpPr/>
          <p:nvPr/>
        </p:nvGrpSpPr>
        <p:grpSpPr>
          <a:xfrm>
            <a:off x="1920057" y="1700808"/>
            <a:ext cx="5303886" cy="3456384"/>
            <a:chOff x="8172400" y="1196752"/>
            <a:chExt cx="5303886" cy="3456384"/>
          </a:xfrm>
        </p:grpSpPr>
        <p:pic>
          <p:nvPicPr>
            <p:cNvPr id="6158" name="Picture 14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4408" y="1268760"/>
              <a:ext cx="5184576" cy="3294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3" name="Рамка 52"/>
            <p:cNvSpPr/>
            <p:nvPr/>
          </p:nvSpPr>
          <p:spPr>
            <a:xfrm>
              <a:off x="8172400" y="1196752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97" name="надпись лисичка"/>
          <p:cNvGrpSpPr/>
          <p:nvPr/>
        </p:nvGrpSpPr>
        <p:grpSpPr>
          <a:xfrm>
            <a:off x="683568" y="908720"/>
            <a:ext cx="3684777" cy="1468062"/>
            <a:chOff x="1115616" y="3717032"/>
            <a:chExt cx="3684777" cy="1468062"/>
          </a:xfrm>
        </p:grpSpPr>
        <p:sp>
          <p:nvSpPr>
            <p:cNvPr id="94" name="Выноска со стрелкой вниз 93"/>
            <p:cNvSpPr/>
            <p:nvPr/>
          </p:nvSpPr>
          <p:spPr>
            <a:xfrm>
              <a:off x="1115616" y="3717032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59" name="Picture 15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3789040"/>
              <a:ext cx="3528391" cy="940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8" name="Рисунок 97" descr="Безымянный-4.png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896987"/>
            <a:ext cx="2976703" cy="659805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Пирог 48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0" name="Пирог 49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6" name="Пирог 55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8" name="Рисунок 57" descr="Безымянный88989-1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868" y="6465056"/>
            <a:ext cx="418268" cy="413040"/>
          </a:xfrm>
          <a:prstGeom prst="rect">
            <a:avLst/>
          </a:prstGeom>
        </p:spPr>
      </p:pic>
      <p:pic>
        <p:nvPicPr>
          <p:cNvPr id="59" name="squeaki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20" cstate="print"/>
          <a:stretch>
            <a:fillRect/>
          </a:stretch>
        </p:blipFill>
        <p:spPr>
          <a:xfrm>
            <a:off x="50240" y="10048"/>
            <a:ext cx="304800" cy="304800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8820472" y="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10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05889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78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0 0 L -0.37795 0.34653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" y="17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1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67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0 0 L -0.18906 0.34653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" y="17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9" presetClass="exit" presetSubtype="0" fill="hold" nodeType="withEffect">
                                  <p:stCondLst>
                                    <p:cond delay="16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19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78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0 0 L 0 0.34653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9" presetClass="exit" presetSubtype="0" fill="hold" nodeType="withEffect">
                                  <p:stCondLst>
                                    <p:cond delay="2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25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Scale>
                                      <p:cBhvr>
                                        <p:cTn id="81" dur="1000" fill="hold"/>
                                        <p:tgtEl>
                                          <p:spTgt spid="85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Motion origin="layout" path="M 0 0 L 0.18906 0.34653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17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9" presetClass="exit" presetSubtype="0" fill="hold" nodeType="withEffect">
                                  <p:stCondLst>
                                    <p:cond delay="28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8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nodeType="withEffect">
                                  <p:stCondLst>
                                    <p:cond delay="3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Scale>
                                      <p:cBhvr>
                                        <p:cTn id="97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Motion origin="layout" path="M 0 -3.01874E-6 L 0.37795 0.34629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" y="173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nodeType="withEffect">
                                  <p:stCondLst>
                                    <p:cond delay="3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0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Motion origin="layout" path="M -3.88889E-6 -1.01087E-6 L -0.30451 0.1214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" y="61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9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8" presetClass="entr" presetSubtype="16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21" grpId="0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Группа 39"/>
          <p:cNvGrpSpPr/>
          <p:nvPr/>
        </p:nvGrpSpPr>
        <p:grpSpPr>
          <a:xfrm>
            <a:off x="4788024" y="1412776"/>
            <a:ext cx="4176464" cy="369332"/>
            <a:chOff x="4716016" y="1412776"/>
            <a:chExt cx="4176464" cy="369332"/>
          </a:xfrm>
        </p:grpSpPr>
        <p:sp>
          <p:nvSpPr>
            <p:cNvPr id="41" name="Пятиугольник 40"/>
            <p:cNvSpPr/>
            <p:nvPr/>
          </p:nvSpPr>
          <p:spPr>
            <a:xfrm flipH="1">
              <a:off x="4716016" y="1412776"/>
              <a:ext cx="4176464" cy="360040"/>
            </a:xfrm>
            <a:prstGeom prst="homePlat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TextBox 41"/>
            <p:cNvSpPr txBox="1"/>
            <p:nvPr/>
          </p:nvSpPr>
          <p:spPr>
            <a:xfrm flipH="1">
              <a:off x="5148064" y="1412776"/>
              <a:ext cx="3672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Страничка для любознательных…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Облако 38"/>
          <p:cNvSpPr/>
          <p:nvPr/>
        </p:nvSpPr>
        <p:spPr>
          <a:xfrm rot="10800000">
            <a:off x="5148064" y="1844824"/>
            <a:ext cx="4968552" cy="5832648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Стрелка вправо 31">
            <a:hlinkClick r:id="rId4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>
            <a:hlinkClick r:id="rId5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Стрелка вправо 34">
            <a:hlinkClick r:id="rId6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74878" y="188640"/>
            <a:ext cx="8594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57B4B"/>
                </a:solidFill>
              </a:rPr>
              <a:t>Самый часто встречающийся гриб в наших лесах – это опёнок. Оказывается, что у </a:t>
            </a:r>
          </a:p>
          <a:p>
            <a:pPr algn="ctr"/>
            <a:r>
              <a:rPr lang="ru-RU" b="1" dirty="0" smtClean="0">
                <a:solidFill>
                  <a:srgbClr val="857B4B"/>
                </a:solidFill>
              </a:rPr>
              <a:t>осенних опят  в полной темноте на трухлявых пнях светится грибница.  Это мерцание постоянно меняется и кажется будто там ползают живые существа.</a:t>
            </a:r>
            <a:endParaRPr lang="ru-RU" b="1" dirty="0">
              <a:solidFill>
                <a:srgbClr val="857B4B"/>
              </a:solidFill>
            </a:endParaRPr>
          </a:p>
        </p:txBody>
      </p:sp>
      <p:pic>
        <p:nvPicPr>
          <p:cNvPr id="11" name="Рисунок 10" descr="wooden blank sign [преобразованный]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777" y="2376264"/>
            <a:ext cx="2785223" cy="44371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67514" y="3130934"/>
            <a:ext cx="1764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Интересное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рядом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" name="Рисунок 11" descr="Безымянный-3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48064" y="3666911"/>
            <a:ext cx="2232248" cy="3074457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323528" y="2780928"/>
            <a:ext cx="4824536" cy="3744240"/>
            <a:chOff x="1428800" y="2662064"/>
            <a:chExt cx="4824536" cy="374424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7" y="2708921"/>
              <a:ext cx="4680519" cy="3618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Рамка 17"/>
            <p:cNvSpPr/>
            <p:nvPr/>
          </p:nvSpPr>
          <p:spPr>
            <a:xfrm>
              <a:off x="1428800" y="2662064"/>
              <a:ext cx="4824536" cy="3744240"/>
            </a:xfrm>
            <a:prstGeom prst="frame">
              <a:avLst>
                <a:gd name="adj1" fmla="val 346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23528" y="2780928"/>
            <a:ext cx="4824536" cy="3744240"/>
            <a:chOff x="1276400" y="2509664"/>
            <a:chExt cx="4824536" cy="374424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1" y="2564904"/>
              <a:ext cx="4680519" cy="3618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Рамка 16"/>
            <p:cNvSpPr/>
            <p:nvPr/>
          </p:nvSpPr>
          <p:spPr>
            <a:xfrm>
              <a:off x="1276400" y="2509664"/>
              <a:ext cx="4824536" cy="3744240"/>
            </a:xfrm>
            <a:prstGeom prst="frame">
              <a:avLst>
                <a:gd name="adj1" fmla="val 346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323528" y="2780928"/>
            <a:ext cx="4824536" cy="3744240"/>
            <a:chOff x="971600" y="2204864"/>
            <a:chExt cx="4824536" cy="3744240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2276872"/>
              <a:ext cx="4680520" cy="36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Рамка 26"/>
            <p:cNvSpPr/>
            <p:nvPr/>
          </p:nvSpPr>
          <p:spPr>
            <a:xfrm>
              <a:off x="971600" y="2204864"/>
              <a:ext cx="4824536" cy="3744240"/>
            </a:xfrm>
            <a:prstGeom prst="frame">
              <a:avLst>
                <a:gd name="adj1" fmla="val 346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323528" y="2780928"/>
            <a:ext cx="4824536" cy="3744240"/>
            <a:chOff x="3131840" y="188640"/>
            <a:chExt cx="4824536" cy="3744240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5713" y="272368"/>
              <a:ext cx="4608511" cy="3528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Рамка 15"/>
            <p:cNvSpPr/>
            <p:nvPr/>
          </p:nvSpPr>
          <p:spPr>
            <a:xfrm>
              <a:off x="3131840" y="188640"/>
              <a:ext cx="4824536" cy="3744240"/>
            </a:xfrm>
            <a:prstGeom prst="frame">
              <a:avLst>
                <a:gd name="adj1" fmla="val 346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755576" y="1052736"/>
            <a:ext cx="3960440" cy="2034623"/>
            <a:chOff x="755576" y="1052736"/>
            <a:chExt cx="3960440" cy="2034623"/>
          </a:xfrm>
        </p:grpSpPr>
        <p:pic>
          <p:nvPicPr>
            <p:cNvPr id="31" name="Рисунок 30" descr="Безымянны99й-1.png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7704" y="1052736"/>
              <a:ext cx="1656184" cy="2034623"/>
            </a:xfrm>
            <a:prstGeom prst="rect">
              <a:avLst/>
            </a:prstGeom>
          </p:spPr>
        </p:pic>
        <p:pic>
          <p:nvPicPr>
            <p:cNvPr id="36" name="Рисунок 35" descr="Безымянный-2.png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576" y="1772816"/>
              <a:ext cx="1008112" cy="991495"/>
            </a:xfrm>
            <a:prstGeom prst="rect">
              <a:avLst/>
            </a:prstGeom>
          </p:spPr>
        </p:pic>
        <p:pic>
          <p:nvPicPr>
            <p:cNvPr id="37" name="Рисунок 36" descr="Безымянный-2.png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7904" y="1772816"/>
              <a:ext cx="1008112" cy="991495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ирог 43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5" name="Пирог 44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6" name="Пирог 45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7" name="Пирог 46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8" name="Рисунок 47" descr="Безымянный88989-1.pn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020" y="6495200"/>
            <a:ext cx="418268" cy="41304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8849865" y="-285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11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1" name="Squeaking_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6" cstate="print"/>
          <a:stretch>
            <a:fillRect/>
          </a:stretch>
        </p:blipFill>
        <p:spPr>
          <a:xfrm>
            <a:off x="18728" y="2785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7180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528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28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28"/>
                            </p:stCondLst>
                            <p:childTnLst>
                              <p:par>
                                <p:cTn id="27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528"/>
                            </p:stCondLst>
                            <p:childTnLst>
                              <p:par>
                                <p:cTn id="31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28"/>
                            </p:stCondLst>
                            <p:childTnLst>
                              <p:par>
                                <p:cTn id="35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4528"/>
                            </p:stCondLst>
                            <p:childTnLst>
                              <p:par>
                                <p:cTn id="3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9" grpId="0" animBg="1"/>
      <p:bldP spid="9" grpId="0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блако 14"/>
          <p:cNvSpPr/>
          <p:nvPr/>
        </p:nvSpPr>
        <p:spPr>
          <a:xfrm rot="10800000" flipH="1">
            <a:off x="-1210407" y="2016224"/>
            <a:ext cx="5184576" cy="5301208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Стрелка вправо 31">
            <a:hlinkClick r:id="rId3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>
            <a:hlinkClick r:id="rId4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Стрелка вправо 34">
            <a:hlinkClick r:id="rId5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74878" y="849486"/>
            <a:ext cx="4009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57B4B"/>
                </a:solidFill>
              </a:rPr>
              <a:t>Мы любим ходить в лес</a:t>
            </a:r>
          </a:p>
          <a:p>
            <a:pPr algn="ctr"/>
            <a:r>
              <a:rPr lang="ru-RU" b="1" dirty="0" smtClean="0">
                <a:solidFill>
                  <a:srgbClr val="857B4B"/>
                </a:solidFill>
              </a:rPr>
              <a:t>и собирать грибы, а один раз набрали два ведра белых грибов.</a:t>
            </a:r>
            <a:endParaRPr lang="ru-RU" b="1" dirty="0">
              <a:solidFill>
                <a:srgbClr val="857B4B"/>
              </a:solidFill>
            </a:endParaRPr>
          </a:p>
        </p:txBody>
      </p:sp>
      <p:pic>
        <p:nvPicPr>
          <p:cNvPr id="11" name="Рисунок 10" descr="wooden blank sign [преобразованный]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20888"/>
            <a:ext cx="2785223" cy="44371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0677" y="3198718"/>
            <a:ext cx="18763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Мои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наблюдения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12" name="Рисунок 11" descr="Безымянный-3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3645024"/>
            <a:ext cx="2232248" cy="3074457"/>
          </a:xfrm>
          <a:prstGeom prst="rect">
            <a:avLst/>
          </a:prstGeom>
        </p:spPr>
      </p:pic>
      <p:sp>
        <p:nvSpPr>
          <p:cNvPr id="17" name="Пятиугольник 16"/>
          <p:cNvSpPr/>
          <p:nvPr/>
        </p:nvSpPr>
        <p:spPr>
          <a:xfrm>
            <a:off x="261248" y="260648"/>
            <a:ext cx="3878704" cy="36004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74888" y="231464"/>
            <a:ext cx="351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Страничка из семейного архива…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ирог 19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Пирог 20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Пирог 21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ирог 22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6" name="Рисунок 25" descr="Безымянный88989-1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020" y="6495200"/>
            <a:ext cx="418268" cy="413040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4355976" y="313376"/>
            <a:ext cx="4464496" cy="3096168"/>
            <a:chOff x="4355976" y="313376"/>
            <a:chExt cx="4464496" cy="309616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4355976" y="313376"/>
              <a:ext cx="4464496" cy="3096168"/>
              <a:chOff x="4355976" y="313376"/>
              <a:chExt cx="4464496" cy="3096168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8372" y="374520"/>
                <a:ext cx="4310092" cy="2941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6" name="Рамка 15"/>
              <p:cNvSpPr/>
              <p:nvPr/>
            </p:nvSpPr>
            <p:spPr>
              <a:xfrm>
                <a:off x="4355976" y="313376"/>
                <a:ext cx="4464496" cy="3096168"/>
              </a:xfrm>
              <a:prstGeom prst="frame">
                <a:avLst>
                  <a:gd name="adj1" fmla="val 3464"/>
                </a:avLst>
              </a:prstGeom>
              <a:pattFill prst="wdUpDiag">
                <a:fgClr>
                  <a:schemeClr val="accent3">
                    <a:lumMod val="60000"/>
                    <a:lumOff val="40000"/>
                  </a:schemeClr>
                </a:fgClr>
                <a:bgClr>
                  <a:schemeClr val="accent3">
                    <a:lumMod val="75000"/>
                  </a:schemeClr>
                </a:bgClr>
              </a:patt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4431328" y="372848"/>
              <a:ext cx="23599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50" b="1" dirty="0" smtClean="0">
                  <a:solidFill>
                    <a:schemeClr val="bg1"/>
                  </a:solidFill>
                </a:rPr>
                <a:t>Фото из семейного альбома – 2016 г.</a:t>
              </a:r>
              <a:endParaRPr lang="ru-RU" sz="10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4355976" y="3458184"/>
            <a:ext cx="4464496" cy="3096168"/>
            <a:chOff x="4355976" y="3458184"/>
            <a:chExt cx="4464496" cy="3096168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4355976" y="3458184"/>
              <a:ext cx="4464496" cy="3096168"/>
              <a:chOff x="4355976" y="3458184"/>
              <a:chExt cx="4464496" cy="3096168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7984" y="3499336"/>
                <a:ext cx="4320480" cy="3024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4" name="Рамка 13"/>
              <p:cNvSpPr/>
              <p:nvPr/>
            </p:nvSpPr>
            <p:spPr>
              <a:xfrm>
                <a:off x="4355976" y="3458184"/>
                <a:ext cx="4464496" cy="3096168"/>
              </a:xfrm>
              <a:prstGeom prst="frame">
                <a:avLst>
                  <a:gd name="adj1" fmla="val 3464"/>
                </a:avLst>
              </a:prstGeom>
              <a:pattFill prst="wdUpDiag">
                <a:fgClr>
                  <a:schemeClr val="accent3">
                    <a:lumMod val="60000"/>
                    <a:lumOff val="40000"/>
                  </a:schemeClr>
                </a:fgClr>
                <a:bgClr>
                  <a:schemeClr val="accent3">
                    <a:lumMod val="75000"/>
                  </a:schemeClr>
                </a:bgClr>
              </a:patt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4860048" y="3521104"/>
              <a:ext cx="23599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50" b="1" dirty="0" smtClean="0">
                  <a:solidFill>
                    <a:schemeClr val="bg1"/>
                  </a:solidFill>
                </a:rPr>
                <a:t>Фото из семейного альбома – 2013 г.</a:t>
              </a:r>
              <a:endParaRPr lang="ru-RU" sz="105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8849865" y="-285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12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7" name="Squeaking_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18728" y="2785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7180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696"/>
                            </p:stCondLst>
                            <p:childTnLst>
                              <p:par>
                                <p:cTn id="3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5" grpId="0" animBg="1"/>
      <p:bldP spid="9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8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26897" y="207890"/>
            <a:ext cx="7677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57B4B"/>
                </a:solidFill>
              </a:rPr>
              <a:t>Далее перед нами водные пространства – реки и пруды, где можно найти</a:t>
            </a:r>
          </a:p>
          <a:p>
            <a:pPr algn="ctr"/>
            <a:r>
              <a:rPr lang="ru-RU" b="1" dirty="0" smtClean="0">
                <a:solidFill>
                  <a:srgbClr val="857B4B"/>
                </a:solidFill>
              </a:rPr>
              <a:t>ракушки от мидий и если вода прозрачная, то увидеть разных рыб.</a:t>
            </a:r>
            <a:endParaRPr lang="ru-RU" b="1" dirty="0">
              <a:solidFill>
                <a:srgbClr val="857B4B"/>
              </a:solidFill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5" name="Стрелка вправо 54">
            <a:hlinkClick r:id="rId4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TextBox 56">
            <a:hlinkClick r:id="rId5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8" name="Стрелка вправо 57">
            <a:hlinkClick r:id="rId6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6311142" y="4359771"/>
            <a:ext cx="814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Леса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00869" y="2604165"/>
            <a:ext cx="9815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 smtClean="0">
                <a:solidFill>
                  <a:schemeClr val="accent6">
                    <a:lumMod val="75000"/>
                  </a:schemeClr>
                </a:solidFill>
              </a:rPr>
              <a:t>Поля и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28814" y="3438525"/>
            <a:ext cx="1065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5">
                    <a:lumMod val="50000"/>
                  </a:schemeClr>
                </a:solidFill>
              </a:rPr>
              <a:t>Реки и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98417" y="1604417"/>
            <a:ext cx="112626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7030A0"/>
                </a:solidFill>
              </a:rPr>
              <a:t>Посмотри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21968" y="4672586"/>
            <a:ext cx="117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и рощи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28814" y="3669407"/>
            <a:ext cx="1045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5">
                    <a:lumMod val="50000"/>
                  </a:schemeClr>
                </a:solidFill>
              </a:rPr>
              <a:t>пруды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819" y="2854097"/>
            <a:ext cx="988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 smtClean="0">
                <a:solidFill>
                  <a:schemeClr val="accent6">
                    <a:lumMod val="75000"/>
                  </a:schemeClr>
                </a:solidFill>
              </a:rPr>
              <a:t>болота</a:t>
            </a:r>
          </a:p>
        </p:txBody>
      </p:sp>
      <p:pic>
        <p:nvPicPr>
          <p:cNvPr id="23" name="Рисунок 22" descr="Безымянный-3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5843" y="3963858"/>
            <a:ext cx="1944216" cy="27501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16016" y="1835532"/>
            <a:ext cx="847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вокруг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ирог 21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Пирог 23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Пирог 24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Пирог 25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7" name="Рисунок 26" descr="Безымянный88989-1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674" y="6505248"/>
            <a:ext cx="387742" cy="38289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849865" y="-285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13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9" name="T_River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35496" y="2785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962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76"/>
                            </p:stCondLst>
                            <p:childTnLst>
                              <p:par>
                                <p:cTn id="11" presetID="49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44444E-6 -1.99167E-6 L -0.25052 -0.099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176"/>
                            </p:stCondLst>
                            <p:childTnLst>
                              <p:par>
                                <p:cTn id="1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6" grpId="0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079" y="188640"/>
            <a:ext cx="8875937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wooden blank sign [преобразованный1]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928" y="2348880"/>
            <a:ext cx="2830424" cy="450912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667981" y="2867218"/>
            <a:ext cx="15031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Реки и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пруды</a:t>
            </a:r>
          </a:p>
        </p:txBody>
      </p:sp>
      <p:grpSp>
        <p:nvGrpSpPr>
          <p:cNvPr id="3" name="Группа 28"/>
          <p:cNvGrpSpPr/>
          <p:nvPr/>
        </p:nvGrpSpPr>
        <p:grpSpPr>
          <a:xfrm>
            <a:off x="1187624" y="235873"/>
            <a:ext cx="1944216" cy="720080"/>
            <a:chOff x="1187624" y="235873"/>
            <a:chExt cx="1944216" cy="720080"/>
          </a:xfrm>
        </p:grpSpPr>
        <p:sp>
          <p:nvSpPr>
            <p:cNvPr id="25" name="Блок-схема: задержка 24"/>
            <p:cNvSpPr/>
            <p:nvPr/>
          </p:nvSpPr>
          <p:spPr>
            <a:xfrm rot="5400000">
              <a:off x="1799692" y="-376195"/>
              <a:ext cx="720080" cy="1944216"/>
            </a:xfrm>
            <a:prstGeom prst="flowChartDelay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890" y="284531"/>
              <a:ext cx="1572485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29"/>
          <p:cNvGrpSpPr/>
          <p:nvPr/>
        </p:nvGrpSpPr>
        <p:grpSpPr>
          <a:xfrm>
            <a:off x="6012160" y="229841"/>
            <a:ext cx="1944216" cy="720080"/>
            <a:chOff x="6012160" y="239889"/>
            <a:chExt cx="1944216" cy="720080"/>
          </a:xfrm>
        </p:grpSpPr>
        <p:sp>
          <p:nvSpPr>
            <p:cNvPr id="26" name="Блок-схема: задержка 25"/>
            <p:cNvSpPr/>
            <p:nvPr/>
          </p:nvSpPr>
          <p:spPr>
            <a:xfrm rot="5400000">
              <a:off x="6624228" y="-372179"/>
              <a:ext cx="720080" cy="1944216"/>
            </a:xfrm>
            <a:prstGeom prst="flowChartDelay">
              <a:avLst/>
            </a:prstGeom>
            <a:solidFill>
              <a:srgbClr val="92D05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332656"/>
              <a:ext cx="1659064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5" name="Стрелка вправо 54">
            <a:hlinkClick r:id="rId6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TextBox 56">
            <a:hlinkClick r:id="rId7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8" name="Стрелка вправо 57">
            <a:hlinkClick r:id="rId8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ирог 20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Пирог 27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ирог 28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Пирог 29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1" name="Рисунок 30" descr="2017-09-18-07-03-27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3528" y="332656"/>
            <a:ext cx="3790950" cy="1885950"/>
          </a:xfrm>
          <a:prstGeom prst="rect">
            <a:avLst/>
          </a:prstGeom>
        </p:spPr>
      </p:pic>
      <p:pic>
        <p:nvPicPr>
          <p:cNvPr id="32" name="Рисунок 31" descr="2017-09-18-07-03-27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1520" y="2486025"/>
            <a:ext cx="3790950" cy="1885950"/>
          </a:xfrm>
          <a:prstGeom prst="rect">
            <a:avLst/>
          </a:prstGeom>
        </p:spPr>
      </p:pic>
      <p:pic>
        <p:nvPicPr>
          <p:cNvPr id="33" name="Рисунок 32" descr="2017-09-18-07-03-27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3528" y="4509120"/>
            <a:ext cx="3790950" cy="1885950"/>
          </a:xfrm>
          <a:prstGeom prst="rect">
            <a:avLst/>
          </a:prstGeom>
        </p:spPr>
      </p:pic>
      <p:grpSp>
        <p:nvGrpSpPr>
          <p:cNvPr id="2" name="Группа 30"/>
          <p:cNvGrpSpPr/>
          <p:nvPr/>
        </p:nvGrpSpPr>
        <p:grpSpPr>
          <a:xfrm>
            <a:off x="1187624" y="2420888"/>
            <a:ext cx="2880320" cy="1512168"/>
            <a:chOff x="1187624" y="2420888"/>
            <a:chExt cx="2880320" cy="1512168"/>
          </a:xfrm>
        </p:grpSpPr>
        <p:sp>
          <p:nvSpPr>
            <p:cNvPr id="22" name="Овальная выноска 21"/>
            <p:cNvSpPr/>
            <p:nvPr/>
          </p:nvSpPr>
          <p:spPr>
            <a:xfrm flipH="1">
              <a:off x="1187624" y="2420888"/>
              <a:ext cx="2880320" cy="1512168"/>
            </a:xfrm>
            <a:prstGeom prst="wedgeEllipseCallout">
              <a:avLst>
                <a:gd name="adj1" fmla="val -38544"/>
                <a:gd name="adj2" fmla="val 66956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27461" y="2865130"/>
              <a:ext cx="27542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2">
                      <a:lumMod val="50000"/>
                    </a:schemeClr>
                  </a:solidFill>
                </a:rPr>
                <a:t>Кто же обитает в водах</a:t>
              </a:r>
            </a:p>
            <a:p>
              <a:pPr algn="ctr"/>
              <a:r>
                <a:rPr lang="ru-RU" sz="2000" b="1" dirty="0" smtClean="0">
                  <a:solidFill>
                    <a:schemeClr val="bg2">
                      <a:lumMod val="50000"/>
                    </a:schemeClr>
                  </a:solidFill>
                </a:rPr>
                <a:t>реки </a:t>
              </a:r>
              <a:r>
                <a:rPr lang="ru-RU" sz="2000" b="1" dirty="0" err="1" smtClean="0">
                  <a:solidFill>
                    <a:schemeClr val="bg2">
                      <a:lumMod val="50000"/>
                    </a:schemeClr>
                  </a:solidFill>
                </a:rPr>
                <a:t>Клязьмы</a:t>
              </a:r>
              <a:r>
                <a:rPr lang="ru-RU" sz="2000" b="1" dirty="0" smtClean="0">
                  <a:solidFill>
                    <a:schemeClr val="bg2">
                      <a:lumMod val="50000"/>
                    </a:schemeClr>
                  </a:solidFill>
                </a:rPr>
                <a:t>?</a:t>
              </a:r>
              <a:endParaRPr lang="ru-RU" sz="20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35" name="Рисунок 34" descr="Безымянный-2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168" y="2924944"/>
            <a:ext cx="2733008" cy="3789040"/>
          </a:xfrm>
          <a:prstGeom prst="rect">
            <a:avLst/>
          </a:prstGeom>
        </p:spPr>
      </p:pic>
      <p:pic>
        <p:nvPicPr>
          <p:cNvPr id="36" name="Рисунок 35" descr="2017-09-18-10-24-40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60232" y="4972252"/>
            <a:ext cx="2123728" cy="1005231"/>
          </a:xfrm>
          <a:prstGeom prst="rect">
            <a:avLst/>
          </a:prstGeom>
        </p:spPr>
      </p:pic>
      <p:pic>
        <p:nvPicPr>
          <p:cNvPr id="37" name="Рисунок 36" descr="2017-09-18-10-24-40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20272" y="4077072"/>
            <a:ext cx="1440160" cy="681676"/>
          </a:xfrm>
          <a:prstGeom prst="rect">
            <a:avLst/>
          </a:prstGeom>
        </p:spPr>
      </p:pic>
      <p:pic>
        <p:nvPicPr>
          <p:cNvPr id="38" name="Рисунок 37" descr="Безымянный88989-1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674" y="6505248"/>
            <a:ext cx="387742" cy="38289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849865" y="-285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14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962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9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179511" y="188640"/>
            <a:ext cx="8758163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8236" y="201414"/>
            <a:ext cx="8594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Наш посёлок расположен рядом с рекой </a:t>
            </a:r>
            <a:r>
              <a:rPr lang="ru-RU" b="1" dirty="0" err="1" smtClean="0">
                <a:solidFill>
                  <a:schemeClr val="bg1"/>
                </a:solidFill>
              </a:rPr>
              <a:t>Клязьмой</a:t>
            </a:r>
            <a:r>
              <a:rPr lang="ru-RU" b="1" dirty="0" smtClean="0">
                <a:solidFill>
                  <a:schemeClr val="bg1"/>
                </a:solidFill>
              </a:rPr>
              <a:t> и огромным </a:t>
            </a:r>
            <a:r>
              <a:rPr lang="ru-RU" b="1" dirty="0" err="1" smtClean="0">
                <a:solidFill>
                  <a:schemeClr val="bg1"/>
                </a:solidFill>
              </a:rPr>
              <a:t>Клязьминским</a:t>
            </a:r>
            <a:endParaRPr lang="ru-RU" b="1" dirty="0" smtClean="0">
              <a:solidFill>
                <a:schemeClr val="bg1"/>
              </a:solidFill>
            </a:endParaRPr>
          </a:p>
          <a:p>
            <a:pPr algn="r"/>
            <a:r>
              <a:rPr lang="ru-RU" b="1" dirty="0" smtClean="0">
                <a:solidFill>
                  <a:schemeClr val="bg1"/>
                </a:solidFill>
              </a:rPr>
              <a:t>водохранилищем, в которых обитают как огромные сомы так мелкая, с мизинец, уклейка.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6885" y="6213952"/>
            <a:ext cx="97077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окунь</a:t>
            </a:r>
            <a:endParaRPr lang="ru-RU" sz="23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82022" y="6221711"/>
            <a:ext cx="89383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щука</a:t>
            </a:r>
            <a:endParaRPr lang="ru-RU" sz="2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6136" y="6222852"/>
            <a:ext cx="111370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плотва</a:t>
            </a:r>
            <a:endParaRPr lang="ru-RU" sz="23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68344" y="6212929"/>
            <a:ext cx="65832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сом</a:t>
            </a:r>
            <a:endParaRPr lang="ru-RU" sz="23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1960" y="6212930"/>
            <a:ext cx="72968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лещ</a:t>
            </a:r>
            <a:endParaRPr lang="ru-RU" sz="23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трелка вправо 23">
            <a:hlinkClick r:id="rId4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>
            <a:hlinkClick r:id="rId5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Стрелка вправо 26">
            <a:hlinkClick r:id="rId6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 descr="Безымянный-2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146" y="5098270"/>
            <a:ext cx="3678562" cy="1263555"/>
          </a:xfrm>
          <a:prstGeom prst="rect">
            <a:avLst/>
          </a:prstGeom>
        </p:spPr>
      </p:pic>
      <p:pic>
        <p:nvPicPr>
          <p:cNvPr id="50" name="Рисунок 49" descr="Безымянный-2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1052736"/>
            <a:ext cx="2094386" cy="576064"/>
          </a:xfrm>
          <a:prstGeom prst="rect">
            <a:avLst/>
          </a:prstGeom>
        </p:spPr>
      </p:pic>
      <p:grpSp>
        <p:nvGrpSpPr>
          <p:cNvPr id="64" name="фото окунь"/>
          <p:cNvGrpSpPr/>
          <p:nvPr/>
        </p:nvGrpSpPr>
        <p:grpSpPr>
          <a:xfrm>
            <a:off x="1920057" y="1700808"/>
            <a:ext cx="5303886" cy="3456384"/>
            <a:chOff x="3059833" y="2204864"/>
            <a:chExt cx="5303886" cy="3456384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31840" y="2348879"/>
              <a:ext cx="5112568" cy="325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3" name="Рамка 62"/>
            <p:cNvSpPr/>
            <p:nvPr/>
          </p:nvSpPr>
          <p:spPr>
            <a:xfrm>
              <a:off x="3059833" y="2204864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надпись окунь"/>
          <p:cNvGrpSpPr/>
          <p:nvPr/>
        </p:nvGrpSpPr>
        <p:grpSpPr>
          <a:xfrm>
            <a:off x="683568" y="908720"/>
            <a:ext cx="3684777" cy="1468062"/>
            <a:chOff x="1331640" y="3645024"/>
            <a:chExt cx="3684777" cy="1468062"/>
          </a:xfrm>
        </p:grpSpPr>
        <p:sp>
          <p:nvSpPr>
            <p:cNvPr id="66" name="Выноска со стрелкой вниз 65"/>
            <p:cNvSpPr/>
            <p:nvPr/>
          </p:nvSpPr>
          <p:spPr>
            <a:xfrm>
              <a:off x="1331640" y="3645024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5414" y="3717031"/>
              <a:ext cx="3168352" cy="936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2" name="фото щуку"/>
          <p:cNvGrpSpPr/>
          <p:nvPr/>
        </p:nvGrpSpPr>
        <p:grpSpPr>
          <a:xfrm>
            <a:off x="1920057" y="1700808"/>
            <a:ext cx="5303886" cy="3456384"/>
            <a:chOff x="2771800" y="2348880"/>
            <a:chExt cx="5303886" cy="3456384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2420888"/>
              <a:ext cx="5184576" cy="3349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1" name="Рамка 70"/>
            <p:cNvSpPr/>
            <p:nvPr/>
          </p:nvSpPr>
          <p:spPr>
            <a:xfrm>
              <a:off x="2771800" y="2348880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77" name="надпись щука"/>
          <p:cNvGrpSpPr/>
          <p:nvPr/>
        </p:nvGrpSpPr>
        <p:grpSpPr>
          <a:xfrm>
            <a:off x="683568" y="908720"/>
            <a:ext cx="3684777" cy="1468062"/>
            <a:chOff x="887223" y="2694969"/>
            <a:chExt cx="3684777" cy="1468062"/>
          </a:xfrm>
        </p:grpSpPr>
        <p:sp>
          <p:nvSpPr>
            <p:cNvPr id="75" name="Выноска со стрелкой вниз 74"/>
            <p:cNvSpPr/>
            <p:nvPr/>
          </p:nvSpPr>
          <p:spPr>
            <a:xfrm>
              <a:off x="887223" y="2694969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3447" y="2742429"/>
              <a:ext cx="2219598" cy="975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2" name="фото лещ"/>
          <p:cNvGrpSpPr/>
          <p:nvPr/>
        </p:nvGrpSpPr>
        <p:grpSpPr>
          <a:xfrm>
            <a:off x="1920057" y="1700808"/>
            <a:ext cx="5303886" cy="3456384"/>
            <a:chOff x="2771800" y="2924944"/>
            <a:chExt cx="5303886" cy="3456384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2996952"/>
              <a:ext cx="5184576" cy="3324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1" name="Рамка 80"/>
            <p:cNvSpPr/>
            <p:nvPr/>
          </p:nvSpPr>
          <p:spPr>
            <a:xfrm>
              <a:off x="2771800" y="2924944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надпись лещ"/>
          <p:cNvGrpSpPr/>
          <p:nvPr/>
        </p:nvGrpSpPr>
        <p:grpSpPr>
          <a:xfrm>
            <a:off x="683568" y="908720"/>
            <a:ext cx="3684777" cy="1468062"/>
            <a:chOff x="887223" y="3212976"/>
            <a:chExt cx="3684777" cy="1468062"/>
          </a:xfrm>
        </p:grpSpPr>
        <p:sp>
          <p:nvSpPr>
            <p:cNvPr id="84" name="Выноска со стрелкой вниз 83"/>
            <p:cNvSpPr/>
            <p:nvPr/>
          </p:nvSpPr>
          <p:spPr>
            <a:xfrm>
              <a:off x="887223" y="3212976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3821" y="3284984"/>
              <a:ext cx="1728192" cy="926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1" name="фото плотва"/>
          <p:cNvGrpSpPr/>
          <p:nvPr/>
        </p:nvGrpSpPr>
        <p:grpSpPr>
          <a:xfrm>
            <a:off x="1920057" y="1700808"/>
            <a:ext cx="5303886" cy="3456384"/>
            <a:chOff x="2627784" y="2852936"/>
            <a:chExt cx="5303886" cy="3456384"/>
          </a:xfrm>
        </p:grpSpPr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2924944"/>
              <a:ext cx="5184576" cy="3308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" name="Рамка 89"/>
            <p:cNvSpPr/>
            <p:nvPr/>
          </p:nvSpPr>
          <p:spPr>
            <a:xfrm>
              <a:off x="2627784" y="2852936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96" name="надпсь плотва"/>
          <p:cNvGrpSpPr/>
          <p:nvPr/>
        </p:nvGrpSpPr>
        <p:grpSpPr>
          <a:xfrm>
            <a:off x="683568" y="908720"/>
            <a:ext cx="3684777" cy="1468062"/>
            <a:chOff x="2195736" y="4221088"/>
            <a:chExt cx="3684777" cy="1468062"/>
          </a:xfrm>
        </p:grpSpPr>
        <p:sp>
          <p:nvSpPr>
            <p:cNvPr id="93" name="Выноска со стрелкой вниз 92"/>
            <p:cNvSpPr/>
            <p:nvPr/>
          </p:nvSpPr>
          <p:spPr>
            <a:xfrm>
              <a:off x="2195736" y="4221088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5" y="4277134"/>
              <a:ext cx="3528392" cy="976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1" name="фото сом"/>
          <p:cNvGrpSpPr/>
          <p:nvPr/>
        </p:nvGrpSpPr>
        <p:grpSpPr>
          <a:xfrm>
            <a:off x="1920057" y="1700808"/>
            <a:ext cx="5303886" cy="3456384"/>
            <a:chOff x="3203848" y="2636912"/>
            <a:chExt cx="5303886" cy="3456384"/>
          </a:xfrm>
        </p:grpSpPr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2780928"/>
              <a:ext cx="5131544" cy="3224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0" name="Рамка 99"/>
            <p:cNvSpPr/>
            <p:nvPr/>
          </p:nvSpPr>
          <p:spPr>
            <a:xfrm>
              <a:off x="3203848" y="2636912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06" name="надпись сом"/>
          <p:cNvGrpSpPr/>
          <p:nvPr/>
        </p:nvGrpSpPr>
        <p:grpSpPr>
          <a:xfrm>
            <a:off x="683568" y="908720"/>
            <a:ext cx="3684777" cy="1468062"/>
            <a:chOff x="1331640" y="2924944"/>
            <a:chExt cx="3684777" cy="1468062"/>
          </a:xfrm>
        </p:grpSpPr>
        <p:sp>
          <p:nvSpPr>
            <p:cNvPr id="103" name="Выноска со стрелкой вниз 102"/>
            <p:cNvSpPr/>
            <p:nvPr/>
          </p:nvSpPr>
          <p:spPr>
            <a:xfrm>
              <a:off x="1331640" y="2924944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62" name="Picture 14"/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2987367"/>
              <a:ext cx="2478410" cy="897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6" name="TextBox 45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Пирог 48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1" name="Пирог 50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2" name="Пирог 51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3" name="water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9" cstate="print"/>
          <a:stretch>
            <a:fillRect/>
          </a:stretch>
        </p:blipFill>
        <p:spPr>
          <a:xfrm>
            <a:off x="20096" y="0"/>
            <a:ext cx="304800" cy="304800"/>
          </a:xfrm>
          <a:prstGeom prst="rect">
            <a:avLst/>
          </a:prstGeom>
        </p:spPr>
      </p:pic>
      <p:pic>
        <p:nvPicPr>
          <p:cNvPr id="54" name="Рисунок 53" descr="Безымянный88989-1.png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674" y="6505248"/>
            <a:ext cx="387742" cy="382896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8849865" y="-285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15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05889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43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64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0 -3.01874E-6 L -0.37795 0.34629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" y="17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1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72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0 -3.01874E-6 L -0.18906 0.34629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" y="17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19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82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0 -3.01874E-6 L 0 0.34629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2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25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Scale>
                                      <p:cBhvr>
                                        <p:cTn id="81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Motion origin="layout" path="M 0 -3.01874E-6 L 0.18906 0.34629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17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28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nodeType="withEffect">
                                  <p:stCondLst>
                                    <p:cond delay="3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Scale>
                                      <p:cBhvr>
                                        <p:cTn id="97" dur="1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Motion origin="layout" path="M 0 -3.01874E-6 L 0.37795 0.34629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" y="173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3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9" presetClass="path" presetSubtype="0" accel="50000" decel="5000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Motion origin="layout" path="M -4.44444E-6 4.44444E-6 L -0.35069 0.12615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" y="63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8" presetClass="entr" presetSubtype="16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21" grpId="0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/>
        </p:nvGrpSpPr>
        <p:grpSpPr>
          <a:xfrm>
            <a:off x="4788024" y="1412776"/>
            <a:ext cx="4176464" cy="369332"/>
            <a:chOff x="4716016" y="1412776"/>
            <a:chExt cx="4176464" cy="369332"/>
          </a:xfrm>
        </p:grpSpPr>
        <p:sp>
          <p:nvSpPr>
            <p:cNvPr id="37" name="Пятиугольник 36"/>
            <p:cNvSpPr/>
            <p:nvPr/>
          </p:nvSpPr>
          <p:spPr>
            <a:xfrm flipH="1">
              <a:off x="4716016" y="1412776"/>
              <a:ext cx="4176464" cy="360040"/>
            </a:xfrm>
            <a:prstGeom prst="homePlat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TextBox 37"/>
            <p:cNvSpPr txBox="1"/>
            <p:nvPr/>
          </p:nvSpPr>
          <p:spPr>
            <a:xfrm flipH="1">
              <a:off x="5148064" y="1412776"/>
              <a:ext cx="3672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Страничка для любознательных…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Облако 29"/>
          <p:cNvSpPr/>
          <p:nvPr/>
        </p:nvSpPr>
        <p:spPr>
          <a:xfrm rot="10800000">
            <a:off x="5148064" y="1844824"/>
            <a:ext cx="4968552" cy="5832648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Стрелка вправо 31">
            <a:hlinkClick r:id="rId3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>
            <a:hlinkClick r:id="rId4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Стрелка вправо 34">
            <a:hlinkClick r:id="rId5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74878" y="188640"/>
            <a:ext cx="85942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50" b="1" dirty="0" smtClean="0">
                <a:solidFill>
                  <a:srgbClr val="857B4B"/>
                </a:solidFill>
              </a:rPr>
              <a:t>Рядом с нашим посёлком находится плотина </a:t>
            </a:r>
            <a:r>
              <a:rPr lang="ru-RU" sz="1750" b="1" dirty="0" err="1" smtClean="0">
                <a:solidFill>
                  <a:srgbClr val="857B4B"/>
                </a:solidFill>
              </a:rPr>
              <a:t>Пироговского</a:t>
            </a:r>
            <a:r>
              <a:rPr lang="ru-RU" sz="1750" b="1" dirty="0" smtClean="0">
                <a:solidFill>
                  <a:srgbClr val="857B4B"/>
                </a:solidFill>
              </a:rPr>
              <a:t> водохранилища. Когда</a:t>
            </a:r>
          </a:p>
          <a:p>
            <a:pPr algn="ctr"/>
            <a:r>
              <a:rPr lang="ru-RU" sz="1750" b="1" dirty="0" smtClean="0">
                <a:solidFill>
                  <a:srgbClr val="857B4B"/>
                </a:solidFill>
              </a:rPr>
              <a:t>воды в водохранилище много, в плотине открывают шлюзы и вода течёт в реку </a:t>
            </a:r>
            <a:r>
              <a:rPr lang="ru-RU" sz="1750" b="1" dirty="0" err="1" smtClean="0">
                <a:solidFill>
                  <a:srgbClr val="857B4B"/>
                </a:solidFill>
              </a:rPr>
              <a:t>Клязьму</a:t>
            </a:r>
            <a:r>
              <a:rPr lang="ru-RU" sz="1750" b="1" dirty="0" smtClean="0">
                <a:solidFill>
                  <a:srgbClr val="857B4B"/>
                </a:solidFill>
              </a:rPr>
              <a:t>, а вместе с ней крупная рыба, которая раньше жила в глубоком  огромном водоёме, попадает в мелкую речушку , такие дни – праздник для рыбаков!</a:t>
            </a:r>
            <a:endParaRPr lang="ru-RU" sz="1750" b="1" dirty="0">
              <a:solidFill>
                <a:srgbClr val="857B4B"/>
              </a:solidFill>
            </a:endParaRPr>
          </a:p>
        </p:txBody>
      </p:sp>
      <p:pic>
        <p:nvPicPr>
          <p:cNvPr id="11" name="Рисунок 10" descr="wooden blank sign [преобразованный]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777" y="2376264"/>
            <a:ext cx="2785223" cy="44371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67514" y="3130934"/>
            <a:ext cx="1764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Интересное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рядом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" name="Рисунок 11" descr="Безымянный-3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48064" y="3666911"/>
            <a:ext cx="2232248" cy="3074457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323528" y="2780928"/>
            <a:ext cx="4824536" cy="3744240"/>
            <a:chOff x="971600" y="2204864"/>
            <a:chExt cx="4824536" cy="374424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152" y="2276872"/>
              <a:ext cx="4736493" cy="359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Рамка 26"/>
            <p:cNvSpPr/>
            <p:nvPr/>
          </p:nvSpPr>
          <p:spPr>
            <a:xfrm>
              <a:off x="971600" y="2204864"/>
              <a:ext cx="4824536" cy="3744240"/>
            </a:xfrm>
            <a:prstGeom prst="frame">
              <a:avLst>
                <a:gd name="adj1" fmla="val 346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23528" y="2780928"/>
            <a:ext cx="4824536" cy="3744240"/>
            <a:chOff x="1187624" y="2132856"/>
            <a:chExt cx="4824536" cy="3744240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2204864"/>
              <a:ext cx="4680520" cy="36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Рамка 20"/>
            <p:cNvSpPr/>
            <p:nvPr/>
          </p:nvSpPr>
          <p:spPr>
            <a:xfrm>
              <a:off x="1187624" y="2132856"/>
              <a:ext cx="4824536" cy="3744240"/>
            </a:xfrm>
            <a:prstGeom prst="frame">
              <a:avLst>
                <a:gd name="adj1" fmla="val 346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323528" y="2780928"/>
            <a:ext cx="4824536" cy="3744240"/>
            <a:chOff x="1907704" y="1556880"/>
            <a:chExt cx="4824536" cy="3744240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1628800"/>
              <a:ext cx="4680520" cy="36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Рамка 27"/>
            <p:cNvSpPr/>
            <p:nvPr/>
          </p:nvSpPr>
          <p:spPr>
            <a:xfrm>
              <a:off x="1907704" y="1556880"/>
              <a:ext cx="4824536" cy="3744240"/>
            </a:xfrm>
            <a:prstGeom prst="frame">
              <a:avLst>
                <a:gd name="adj1" fmla="val 346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323528" y="2780928"/>
            <a:ext cx="4824536" cy="3744240"/>
            <a:chOff x="1979712" y="1700808"/>
            <a:chExt cx="4824536" cy="3744240"/>
          </a:xfrm>
        </p:grpSpPr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1992" y="1827833"/>
              <a:ext cx="4722979" cy="3545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6" name="Рамка 35"/>
            <p:cNvSpPr/>
            <p:nvPr/>
          </p:nvSpPr>
          <p:spPr>
            <a:xfrm>
              <a:off x="1979712" y="1700808"/>
              <a:ext cx="4824536" cy="3744240"/>
            </a:xfrm>
            <a:prstGeom prst="frame">
              <a:avLst>
                <a:gd name="adj1" fmla="val 346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899592" y="1412776"/>
            <a:ext cx="3672408" cy="1377880"/>
            <a:chOff x="899592" y="1412776"/>
            <a:chExt cx="3672408" cy="1377880"/>
          </a:xfrm>
        </p:grpSpPr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1422504"/>
              <a:ext cx="3672408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Прямоугольник 41"/>
            <p:cNvSpPr/>
            <p:nvPr/>
          </p:nvSpPr>
          <p:spPr>
            <a:xfrm>
              <a:off x="899592" y="1412776"/>
              <a:ext cx="3672408" cy="136815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ирог 40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Пирог 43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5" name="Пирог 44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6" name="Пирог 45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7" name="Рисунок 46" descr="Безымянный88989-1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674" y="6505248"/>
            <a:ext cx="387742" cy="382896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849865" y="-285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16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9" name="Water_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4" cstate="print"/>
          <a:stretch>
            <a:fillRect/>
          </a:stretch>
        </p:blipFill>
        <p:spPr>
          <a:xfrm>
            <a:off x="18728" y="2785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7180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3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936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36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936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936"/>
                            </p:stCondLst>
                            <p:childTnLst>
                              <p:par>
                                <p:cTn id="37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3936"/>
                            </p:stCondLst>
                            <p:childTnLst>
                              <p:par>
                                <p:cTn id="43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936"/>
                            </p:stCondLst>
                            <p:childTnLst>
                              <p:par>
                                <p:cTn id="49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30" grpId="0" animBg="1"/>
      <p:bldP spid="9" grpId="0"/>
      <p:bldP spid="46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блако 14"/>
          <p:cNvSpPr/>
          <p:nvPr/>
        </p:nvSpPr>
        <p:spPr>
          <a:xfrm rot="10800000" flipH="1">
            <a:off x="-1210407" y="2016224"/>
            <a:ext cx="5184576" cy="5301208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Стрелка вправо 31">
            <a:hlinkClick r:id="rId3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>
            <a:hlinkClick r:id="rId4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Стрелка вправо 34">
            <a:hlinkClick r:id="rId5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74878" y="712792"/>
            <a:ext cx="4009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57B4B"/>
                </a:solidFill>
              </a:rPr>
              <a:t>Мы любим ходить на рыбалку, иногда попадаются даже сомы. А потом, пойманную рыбу мы готовим и едим – очень вкусно!</a:t>
            </a:r>
            <a:endParaRPr lang="ru-RU" b="1" dirty="0">
              <a:solidFill>
                <a:srgbClr val="857B4B"/>
              </a:solidFill>
            </a:endParaRPr>
          </a:p>
        </p:txBody>
      </p:sp>
      <p:pic>
        <p:nvPicPr>
          <p:cNvPr id="11" name="Рисунок 10" descr="wooden blank sign [преобразованный]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20888"/>
            <a:ext cx="2785223" cy="44371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0677" y="3198718"/>
            <a:ext cx="18763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Мои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наблюдения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12" name="Рисунок 11" descr="Безымянный-3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3645024"/>
            <a:ext cx="2232248" cy="3074457"/>
          </a:xfrm>
          <a:prstGeom prst="rect">
            <a:avLst/>
          </a:prstGeom>
        </p:spPr>
      </p:pic>
      <p:sp>
        <p:nvSpPr>
          <p:cNvPr id="17" name="Пятиугольник 16"/>
          <p:cNvSpPr/>
          <p:nvPr/>
        </p:nvSpPr>
        <p:spPr>
          <a:xfrm>
            <a:off x="261248" y="260648"/>
            <a:ext cx="3878704" cy="36004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74888" y="231464"/>
            <a:ext cx="351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Страничка из семейного архива…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ирог 19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Пирог 20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Пирог 21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ирог 22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7" name="Рисунок 26" descr="Безымянный88989-1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674" y="6505248"/>
            <a:ext cx="387742" cy="382896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4355976" y="313376"/>
            <a:ext cx="4474544" cy="3096168"/>
            <a:chOff x="4355976" y="313376"/>
            <a:chExt cx="4474544" cy="309616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4355976" y="313376"/>
              <a:ext cx="4464496" cy="3096168"/>
              <a:chOff x="4355976" y="313376"/>
              <a:chExt cx="4464496" cy="3096168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7984" y="354424"/>
                <a:ext cx="4341639" cy="3024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Рамка 15"/>
              <p:cNvSpPr/>
              <p:nvPr/>
            </p:nvSpPr>
            <p:spPr>
              <a:xfrm>
                <a:off x="4355976" y="313376"/>
                <a:ext cx="4464496" cy="3096168"/>
              </a:xfrm>
              <a:prstGeom prst="frame">
                <a:avLst>
                  <a:gd name="adj1" fmla="val 3464"/>
                </a:avLst>
              </a:prstGeom>
              <a:pattFill prst="wdUpDiag">
                <a:fgClr>
                  <a:schemeClr val="accent3">
                    <a:lumMod val="60000"/>
                    <a:lumOff val="40000"/>
                  </a:schemeClr>
                </a:fgClr>
                <a:bgClr>
                  <a:schemeClr val="accent3">
                    <a:lumMod val="75000"/>
                  </a:schemeClr>
                </a:bgClr>
              </a:patt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6470579" y="364472"/>
              <a:ext cx="23599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50" b="1" dirty="0" smtClean="0">
                  <a:solidFill>
                    <a:schemeClr val="bg1"/>
                  </a:solidFill>
                </a:rPr>
                <a:t>Фото из семейного альбома – 2015 г.</a:t>
              </a:r>
              <a:endParaRPr lang="ru-RU" sz="10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4355976" y="3458184"/>
            <a:ext cx="4464496" cy="3096168"/>
            <a:chOff x="4355976" y="3458184"/>
            <a:chExt cx="4464496" cy="3096168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4355976" y="3458184"/>
              <a:ext cx="4464496" cy="3096168"/>
              <a:chOff x="4355976" y="3458184"/>
              <a:chExt cx="4464496" cy="3096168"/>
            </a:xfrm>
          </p:grpSpPr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2889" y="3521617"/>
                <a:ext cx="4322361" cy="29836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Рамка 13"/>
              <p:cNvSpPr/>
              <p:nvPr/>
            </p:nvSpPr>
            <p:spPr>
              <a:xfrm>
                <a:off x="4355976" y="3458184"/>
                <a:ext cx="4464496" cy="3096168"/>
              </a:xfrm>
              <a:prstGeom prst="frame">
                <a:avLst>
                  <a:gd name="adj1" fmla="val 3464"/>
                </a:avLst>
              </a:prstGeom>
              <a:pattFill prst="wdUpDiag">
                <a:fgClr>
                  <a:schemeClr val="accent3">
                    <a:lumMod val="60000"/>
                    <a:lumOff val="40000"/>
                  </a:schemeClr>
                </a:fgClr>
                <a:bgClr>
                  <a:schemeClr val="accent3">
                    <a:lumMod val="75000"/>
                  </a:schemeClr>
                </a:bgClr>
              </a:patt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4397840" y="3532824"/>
              <a:ext cx="23599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50" b="1" dirty="0" smtClean="0">
                  <a:solidFill>
                    <a:schemeClr val="bg1"/>
                  </a:solidFill>
                </a:rPr>
                <a:t>Фото из семейного альбома – 2016 г.</a:t>
              </a:r>
              <a:endParaRPr lang="ru-RU" sz="105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8849865" y="-285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17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7" name="Water_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18728" y="2785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7180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112"/>
                            </p:stCondLst>
                            <p:childTnLst>
                              <p:par>
                                <p:cTn id="3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5" grpId="0" animBg="1"/>
      <p:bldP spid="9" grpId="0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8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50532" y="207890"/>
            <a:ext cx="7230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57B4B"/>
                </a:solidFill>
              </a:rPr>
              <a:t>Теперь перед нами луга, поля и зыбкие болота, здесь растут как очень</a:t>
            </a:r>
          </a:p>
          <a:p>
            <a:pPr algn="ctr"/>
            <a:r>
              <a:rPr lang="ru-RU" b="1" dirty="0" smtClean="0">
                <a:solidFill>
                  <a:srgbClr val="857B4B"/>
                </a:solidFill>
              </a:rPr>
              <a:t>полезные, так и очень опасные растения.</a:t>
            </a:r>
            <a:endParaRPr lang="ru-RU" b="1" dirty="0">
              <a:solidFill>
                <a:srgbClr val="857B4B"/>
              </a:solidFill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5" name="Стрелка вправо 54">
            <a:hlinkClick r:id="rId4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TextBox 56">
            <a:hlinkClick r:id="rId5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8" name="Стрелка вправо 57">
            <a:hlinkClick r:id="rId6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6311142" y="4359771"/>
            <a:ext cx="814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Леса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00869" y="2604165"/>
            <a:ext cx="9815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 smtClean="0">
                <a:solidFill>
                  <a:schemeClr val="accent6">
                    <a:lumMod val="75000"/>
                  </a:schemeClr>
                </a:solidFill>
              </a:rPr>
              <a:t>Поля и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28814" y="3438525"/>
            <a:ext cx="1065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5">
                    <a:lumMod val="50000"/>
                  </a:schemeClr>
                </a:solidFill>
              </a:rPr>
              <a:t>Реки и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98417" y="1604417"/>
            <a:ext cx="112626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7030A0"/>
                </a:solidFill>
              </a:rPr>
              <a:t>Посмотри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21968" y="4672586"/>
            <a:ext cx="117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и рощи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28814" y="3729695"/>
            <a:ext cx="1045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5">
                    <a:lumMod val="50000"/>
                  </a:schemeClr>
                </a:solidFill>
              </a:rPr>
              <a:t>пруды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819" y="2854097"/>
            <a:ext cx="988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 smtClean="0">
                <a:solidFill>
                  <a:schemeClr val="accent6">
                    <a:lumMod val="75000"/>
                  </a:schemeClr>
                </a:solidFill>
              </a:rPr>
              <a:t>болота</a:t>
            </a:r>
          </a:p>
        </p:txBody>
      </p:sp>
      <p:pic>
        <p:nvPicPr>
          <p:cNvPr id="23" name="Рисунок 22" descr="Безымянный-3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3284984"/>
            <a:ext cx="1944216" cy="27501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16016" y="1835532"/>
            <a:ext cx="847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вокруг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22" name="Рисунок 21" descr="Безымянный-3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733" y="2329630"/>
            <a:ext cx="1944410" cy="27504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ирог 24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Пирог 25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Пирог 26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Пирог 27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9" name="Рисунок 28" descr="Безымянный88989-1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674" y="6505248"/>
            <a:ext cx="387742" cy="38289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849865" y="-285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18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1" name="T_Fiel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18728" y="2785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962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280"/>
                            </p:stCondLst>
                            <p:childTnLst>
                              <p:par>
                                <p:cTn id="11" presetID="49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94444E-6 3.32871E-6 L -0.08264 -0.1374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0" y="-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28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780"/>
                            </p:stCondLst>
                            <p:childTnLst>
                              <p:par>
                                <p:cTn id="1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6" grpId="0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69497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derevo-animatsionnaya-kartinka-0125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5157192"/>
            <a:ext cx="1428729" cy="2657436"/>
          </a:xfrm>
          <a:prstGeom prst="rect">
            <a:avLst/>
          </a:prstGeom>
        </p:spPr>
      </p:pic>
      <p:pic>
        <p:nvPicPr>
          <p:cNvPr id="27" name="Рисунок 26" descr="wooden blank sign [преобразованный1]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928" y="2348880"/>
            <a:ext cx="2830424" cy="450912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636467" y="2943418"/>
            <a:ext cx="15661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Поля и</a:t>
            </a:r>
          </a:p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болота</a:t>
            </a:r>
          </a:p>
        </p:txBody>
      </p:sp>
      <p:pic>
        <p:nvPicPr>
          <p:cNvPr id="38" name="Рисунок 37" descr="derevo-animatsionnaya-kartinka-0125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4437112"/>
            <a:ext cx="1428729" cy="2657436"/>
          </a:xfrm>
          <a:prstGeom prst="rect">
            <a:avLst/>
          </a:prstGeom>
        </p:spPr>
      </p:pic>
      <p:grpSp>
        <p:nvGrpSpPr>
          <p:cNvPr id="3" name="Группа 28"/>
          <p:cNvGrpSpPr/>
          <p:nvPr/>
        </p:nvGrpSpPr>
        <p:grpSpPr>
          <a:xfrm>
            <a:off x="1187624" y="235873"/>
            <a:ext cx="1944216" cy="720080"/>
            <a:chOff x="1187624" y="235873"/>
            <a:chExt cx="1944216" cy="720080"/>
          </a:xfrm>
        </p:grpSpPr>
        <p:sp>
          <p:nvSpPr>
            <p:cNvPr id="25" name="Блок-схема: задержка 24"/>
            <p:cNvSpPr/>
            <p:nvPr/>
          </p:nvSpPr>
          <p:spPr>
            <a:xfrm rot="5400000">
              <a:off x="1799692" y="-376195"/>
              <a:ext cx="720080" cy="1944216"/>
            </a:xfrm>
            <a:prstGeom prst="flowChartDelay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890" y="284531"/>
              <a:ext cx="1572485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29"/>
          <p:cNvGrpSpPr/>
          <p:nvPr/>
        </p:nvGrpSpPr>
        <p:grpSpPr>
          <a:xfrm>
            <a:off x="6012160" y="229841"/>
            <a:ext cx="1944216" cy="720080"/>
            <a:chOff x="6012160" y="239889"/>
            <a:chExt cx="1944216" cy="720080"/>
          </a:xfrm>
        </p:grpSpPr>
        <p:sp>
          <p:nvSpPr>
            <p:cNvPr id="26" name="Блок-схема: задержка 25"/>
            <p:cNvSpPr/>
            <p:nvPr/>
          </p:nvSpPr>
          <p:spPr>
            <a:xfrm rot="5400000">
              <a:off x="6624228" y="-372179"/>
              <a:ext cx="720080" cy="1944216"/>
            </a:xfrm>
            <a:prstGeom prst="flowChartDelay">
              <a:avLst/>
            </a:prstGeom>
            <a:solidFill>
              <a:srgbClr val="92D05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332656"/>
              <a:ext cx="1659064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5" name="Стрелка вправо 54">
            <a:hlinkClick r:id="rId7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TextBox 56">
            <a:hlinkClick r:id="rId8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8" name="Стрелка вправо 57">
            <a:hlinkClick r:id="rId9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ирог 20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Пирог 27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ирог 28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Пирог 29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1" name="Рисунок 30" descr="2017-09-18-07-03-27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3528" y="332656"/>
            <a:ext cx="3790950" cy="1885950"/>
          </a:xfrm>
          <a:prstGeom prst="rect">
            <a:avLst/>
          </a:prstGeom>
        </p:spPr>
      </p:pic>
      <p:pic>
        <p:nvPicPr>
          <p:cNvPr id="32" name="Рисунок 31" descr="2017-09-18-07-03-27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1520" y="2486025"/>
            <a:ext cx="3790950" cy="1885950"/>
          </a:xfrm>
          <a:prstGeom prst="rect">
            <a:avLst/>
          </a:prstGeom>
        </p:spPr>
      </p:pic>
      <p:pic>
        <p:nvPicPr>
          <p:cNvPr id="33" name="Рисунок 32" descr="2017-09-18-07-03-27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3528" y="4509120"/>
            <a:ext cx="3790950" cy="1885950"/>
          </a:xfrm>
          <a:prstGeom prst="rect">
            <a:avLst/>
          </a:prstGeom>
        </p:spPr>
      </p:pic>
      <p:grpSp>
        <p:nvGrpSpPr>
          <p:cNvPr id="2" name="Группа 30"/>
          <p:cNvGrpSpPr/>
          <p:nvPr/>
        </p:nvGrpSpPr>
        <p:grpSpPr>
          <a:xfrm>
            <a:off x="1187624" y="2420888"/>
            <a:ext cx="2880320" cy="1512168"/>
            <a:chOff x="1187624" y="2420888"/>
            <a:chExt cx="2880320" cy="1512168"/>
          </a:xfrm>
        </p:grpSpPr>
        <p:sp>
          <p:nvSpPr>
            <p:cNvPr id="22" name="Овальная выноска 21"/>
            <p:cNvSpPr/>
            <p:nvPr/>
          </p:nvSpPr>
          <p:spPr>
            <a:xfrm flipH="1">
              <a:off x="1187624" y="2420888"/>
              <a:ext cx="2880320" cy="1512168"/>
            </a:xfrm>
            <a:prstGeom prst="wedgeEllipseCallout">
              <a:avLst>
                <a:gd name="adj1" fmla="val -38544"/>
                <a:gd name="adj2" fmla="val 66956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57432" y="2865130"/>
              <a:ext cx="22943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2">
                      <a:lumMod val="50000"/>
                    </a:schemeClr>
                  </a:solidFill>
                </a:rPr>
                <a:t>Какие же растения</a:t>
              </a:r>
            </a:p>
            <a:p>
              <a:pPr algn="ctr"/>
              <a:r>
                <a:rPr lang="ru-RU" sz="2000" b="1" dirty="0" smtClean="0">
                  <a:solidFill>
                    <a:schemeClr val="bg2">
                      <a:lumMod val="50000"/>
                    </a:schemeClr>
                  </a:solidFill>
                </a:rPr>
                <a:t>нас окружают?</a:t>
              </a:r>
              <a:endParaRPr lang="ru-RU" sz="20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40" name="Рисунок 39" descr="Безымянный-2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168" y="2924944"/>
            <a:ext cx="2733008" cy="3789040"/>
          </a:xfrm>
          <a:prstGeom prst="rect">
            <a:avLst/>
          </a:prstGeom>
        </p:spPr>
      </p:pic>
      <p:pic>
        <p:nvPicPr>
          <p:cNvPr id="34" name="Рисунок 33" descr="Безымянный88989-1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674" y="6505248"/>
            <a:ext cx="387742" cy="38289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8849865" y="-285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19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962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Группа 85"/>
          <p:cNvGrpSpPr/>
          <p:nvPr/>
        </p:nvGrpSpPr>
        <p:grpSpPr>
          <a:xfrm>
            <a:off x="4572000" y="1854872"/>
            <a:ext cx="4032448" cy="2259210"/>
            <a:chOff x="4572000" y="1854872"/>
            <a:chExt cx="4032448" cy="2259210"/>
          </a:xfrm>
        </p:grpSpPr>
        <p:sp>
          <p:nvSpPr>
            <p:cNvPr id="58" name="TextBox 57"/>
            <p:cNvSpPr txBox="1"/>
            <p:nvPr/>
          </p:nvSpPr>
          <p:spPr>
            <a:xfrm>
              <a:off x="4666382" y="2420888"/>
              <a:ext cx="393806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accent3">
                      <a:lumMod val="75000"/>
                    </a:schemeClr>
                  </a:solidFill>
                </a:rPr>
                <a:t>на рамке снизу посередине –</a:t>
              </a:r>
            </a:p>
            <a:p>
              <a:r>
                <a:rPr lang="ru-RU" sz="1400" dirty="0" smtClean="0">
                  <a:solidFill>
                    <a:schemeClr val="accent3">
                      <a:lumMod val="50000"/>
                    </a:schemeClr>
                  </a:solidFill>
                </a:rPr>
                <a:t>на каждом слайде есть область навигации:</a:t>
              </a:r>
            </a:p>
            <a:p>
              <a:r>
                <a:rPr lang="ru-RU" sz="1400" dirty="0" smtClean="0">
                  <a:solidFill>
                    <a:schemeClr val="accent3">
                      <a:lumMod val="75000"/>
                    </a:schemeClr>
                  </a:solidFill>
                </a:rPr>
                <a:t>стрелка влево </a:t>
              </a:r>
              <a:r>
                <a:rPr lang="ru-RU" sz="1400" dirty="0" smtClean="0">
                  <a:solidFill>
                    <a:schemeClr val="accent3">
                      <a:lumMod val="50000"/>
                    </a:schemeClr>
                  </a:solidFill>
                </a:rPr>
                <a:t>– переход на предыдущий слайд</a:t>
              </a:r>
            </a:p>
            <a:p>
              <a:r>
                <a:rPr lang="ru-RU" sz="1400" dirty="0" smtClean="0">
                  <a:solidFill>
                    <a:schemeClr val="accent3">
                      <a:lumMod val="75000"/>
                    </a:schemeClr>
                  </a:solidFill>
                </a:rPr>
                <a:t>стрелка вправо </a:t>
              </a:r>
              <a:r>
                <a:rPr lang="ru-RU" sz="1400" dirty="0" smtClean="0">
                  <a:solidFill>
                    <a:schemeClr val="accent3">
                      <a:lumMod val="50000"/>
                    </a:schemeClr>
                  </a:solidFill>
                </a:rPr>
                <a:t>– переход на следующий слайд</a:t>
              </a:r>
            </a:p>
            <a:p>
              <a:r>
                <a:rPr lang="ru-RU" sz="1400" dirty="0" smtClean="0">
                  <a:solidFill>
                    <a:schemeClr val="accent3">
                      <a:lumMod val="75000"/>
                    </a:schemeClr>
                  </a:solidFill>
                </a:rPr>
                <a:t>прямоугольник с надписью «содержание» </a:t>
              </a:r>
              <a:r>
                <a:rPr lang="ru-RU" sz="1400" dirty="0" smtClean="0">
                  <a:solidFill>
                    <a:schemeClr val="accent3">
                      <a:lumMod val="50000"/>
                    </a:schemeClr>
                  </a:solidFill>
                </a:rPr>
                <a:t>- </a:t>
              </a:r>
              <a:r>
                <a:rPr lang="ru-RU" sz="1400" dirty="0" err="1" smtClean="0">
                  <a:solidFill>
                    <a:schemeClr val="accent3">
                      <a:lumMod val="50000"/>
                    </a:schemeClr>
                  </a:solidFill>
                </a:rPr>
                <a:t>пе</a:t>
              </a:r>
              <a:r>
                <a:rPr lang="ru-RU" sz="1400" dirty="0" smtClean="0">
                  <a:solidFill>
                    <a:schemeClr val="accent3">
                      <a:lumMod val="50000"/>
                    </a:schemeClr>
                  </a:solidFill>
                </a:rPr>
                <a:t>-</a:t>
              </a:r>
            </a:p>
            <a:p>
              <a:r>
                <a:rPr lang="ru-RU" sz="1400" dirty="0" err="1" smtClean="0">
                  <a:solidFill>
                    <a:schemeClr val="accent3">
                      <a:lumMod val="50000"/>
                    </a:schemeClr>
                  </a:solidFill>
                </a:rPr>
                <a:t>реход</a:t>
              </a:r>
              <a:r>
                <a:rPr lang="ru-RU" sz="1400" dirty="0" smtClean="0">
                  <a:solidFill>
                    <a:schemeClr val="accent3">
                      <a:lumMod val="50000"/>
                    </a:schemeClr>
                  </a:solidFill>
                </a:rPr>
                <a:t> к содержанию</a:t>
              </a:r>
              <a:endParaRPr lang="ru-RU" sz="14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grpSp>
          <p:nvGrpSpPr>
            <p:cNvPr id="67" name="Группа 66"/>
            <p:cNvGrpSpPr/>
            <p:nvPr/>
          </p:nvGrpSpPr>
          <p:grpSpPr>
            <a:xfrm>
              <a:off x="5652120" y="2099377"/>
              <a:ext cx="2016224" cy="331834"/>
              <a:chOff x="1059871" y="3852591"/>
              <a:chExt cx="1801382" cy="190837"/>
            </a:xfrm>
          </p:grpSpPr>
          <p:sp>
            <p:nvSpPr>
              <p:cNvPr id="63" name="Стрелка вправо 62">
                <a:hlinkClick r:id="rId2" action="ppaction://hlinksldjump"/>
              </p:cNvPr>
              <p:cNvSpPr/>
              <p:nvPr/>
            </p:nvSpPr>
            <p:spPr>
              <a:xfrm>
                <a:off x="2501213" y="3861933"/>
                <a:ext cx="360040" cy="180000"/>
              </a:xfrm>
              <a:prstGeom prst="rightArrow">
                <a:avLst>
                  <a:gd name="adj1" fmla="val 70197"/>
                  <a:gd name="adj2" fmla="val 82885"/>
                </a:avLst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1486473" y="3872747"/>
                <a:ext cx="957927" cy="161362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5" name="TextBox 64">
                <a:hlinkClick r:id="rId3" action="ppaction://hlinksldjump"/>
              </p:cNvPr>
              <p:cNvSpPr txBox="1"/>
              <p:nvPr/>
            </p:nvSpPr>
            <p:spPr>
              <a:xfrm>
                <a:off x="1460177" y="3852591"/>
                <a:ext cx="1003680" cy="1770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 smtClean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rPr>
                  <a:t>содержание</a:t>
                </a:r>
                <a:endParaRPr lang="ru-RU" sz="1400" dirty="0">
                  <a:solidFill>
                    <a:schemeClr val="accent3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66" name="Стрелка вправо 65">
                <a:hlinkClick r:id="rId4" action="ppaction://hlinksldjump"/>
              </p:cNvPr>
              <p:cNvSpPr/>
              <p:nvPr/>
            </p:nvSpPr>
            <p:spPr>
              <a:xfrm flipH="1">
                <a:off x="1059871" y="3863428"/>
                <a:ext cx="360000" cy="180000"/>
              </a:xfrm>
              <a:prstGeom prst="rightArrow">
                <a:avLst>
                  <a:gd name="adj1" fmla="val 70197"/>
                  <a:gd name="adj2" fmla="val 82885"/>
                </a:avLst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0" name="Рамка 79"/>
            <p:cNvSpPr/>
            <p:nvPr/>
          </p:nvSpPr>
          <p:spPr>
            <a:xfrm>
              <a:off x="4572000" y="1854872"/>
              <a:ext cx="4032448" cy="2259210"/>
            </a:xfrm>
            <a:prstGeom prst="frame">
              <a:avLst>
                <a:gd name="adj1" fmla="val 540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467544" y="4194126"/>
            <a:ext cx="4032448" cy="2259210"/>
            <a:chOff x="467544" y="4194126"/>
            <a:chExt cx="4032448" cy="2259210"/>
          </a:xfrm>
        </p:grpSpPr>
        <p:pic>
          <p:nvPicPr>
            <p:cNvPr id="59" name="Рисунок 58" descr="Безымянный88989-1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560" y="4314864"/>
              <a:ext cx="554010" cy="547086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519456" y="4852317"/>
              <a:ext cx="390852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accent3">
                      <a:lumMod val="50000"/>
                    </a:schemeClr>
                  </a:solidFill>
                </a:rPr>
                <a:t>значок появляется когда все эффекты на слайде выполнены и требуется действие от</a:t>
              </a:r>
            </a:p>
            <a:p>
              <a:pPr algn="ctr"/>
              <a:r>
                <a:rPr lang="ru-RU" sz="1400" dirty="0" smtClean="0">
                  <a:solidFill>
                    <a:schemeClr val="accent3">
                      <a:lumMod val="50000"/>
                    </a:schemeClr>
                  </a:solidFill>
                </a:rPr>
                <a:t> пользователя (нажатие левой кнопки мыши) </a:t>
              </a:r>
            </a:p>
            <a:p>
              <a:pPr algn="ctr"/>
              <a:r>
                <a:rPr lang="ru-RU" sz="1400" dirty="0" smtClean="0">
                  <a:solidFill>
                    <a:schemeClr val="accent3">
                      <a:lumMod val="50000"/>
                    </a:schemeClr>
                  </a:solidFill>
                </a:rPr>
                <a:t>для продолжения выполнения  сценария или перехода на следующий слайд .</a:t>
              </a:r>
            </a:p>
            <a:p>
              <a:pPr algn="ctr"/>
              <a:r>
                <a:rPr lang="ru-RU" sz="1400" dirty="0" smtClean="0">
                  <a:solidFill>
                    <a:schemeClr val="accent3">
                      <a:lumMod val="75000"/>
                    </a:schemeClr>
                  </a:solidFill>
                </a:rPr>
                <a:t>До появления значка щёлкать мышью не нужно!</a:t>
              </a:r>
              <a:endParaRPr lang="ru-RU" sz="14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61" name="Рамка 60"/>
            <p:cNvSpPr/>
            <p:nvPr/>
          </p:nvSpPr>
          <p:spPr>
            <a:xfrm>
              <a:off x="467544" y="4194126"/>
              <a:ext cx="4032448" cy="2259210"/>
            </a:xfrm>
            <a:prstGeom prst="frame">
              <a:avLst>
                <a:gd name="adj1" fmla="val 540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115616" y="4405371"/>
              <a:ext cx="3312368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750" b="1" dirty="0" smtClean="0">
                  <a:solidFill>
                    <a:schemeClr val="accent3">
                      <a:lumMod val="75000"/>
                    </a:schemeClr>
                  </a:solidFill>
                </a:rPr>
                <a:t>на рамке нижний правый угол–</a:t>
              </a:r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4572000" y="4204174"/>
            <a:ext cx="4032448" cy="2259210"/>
            <a:chOff x="4572000" y="4204174"/>
            <a:chExt cx="4032448" cy="2259210"/>
          </a:xfrm>
        </p:grpSpPr>
        <p:sp>
          <p:nvSpPr>
            <p:cNvPr id="79" name="Рамка 78"/>
            <p:cNvSpPr/>
            <p:nvPr/>
          </p:nvSpPr>
          <p:spPr>
            <a:xfrm>
              <a:off x="4572000" y="4204174"/>
              <a:ext cx="4032448" cy="2259210"/>
            </a:xfrm>
            <a:prstGeom prst="frame">
              <a:avLst>
                <a:gd name="adj1" fmla="val 540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81" name="Рисунок 8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46160" y="4365104"/>
              <a:ext cx="504056" cy="504056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5188256" y="4435515"/>
              <a:ext cx="3312368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750" b="1" dirty="0" smtClean="0">
                  <a:solidFill>
                    <a:schemeClr val="accent3">
                      <a:lumMod val="75000"/>
                    </a:schemeClr>
                  </a:solidFill>
                </a:rPr>
                <a:t>на рамке верхний левый угол–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716016" y="4941168"/>
              <a:ext cx="374441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accent3">
                      <a:lumMod val="50000"/>
                    </a:schemeClr>
                  </a:solidFill>
                </a:rPr>
                <a:t>значок динамика информирует о том, что</a:t>
              </a:r>
            </a:p>
            <a:p>
              <a:pPr algn="ctr"/>
              <a:r>
                <a:rPr lang="ru-RU" sz="1400" dirty="0" smtClean="0">
                  <a:solidFill>
                    <a:schemeClr val="accent3">
                      <a:lumMod val="50000"/>
                    </a:schemeClr>
                  </a:solidFill>
                </a:rPr>
                <a:t>слайд имеет звуковое сопровождение, оно автоматически включается при  просмотре  данных слайдов. </a:t>
              </a:r>
              <a:endParaRPr lang="ru-RU" sz="14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467544" y="1844824"/>
            <a:ext cx="4047306" cy="2259210"/>
            <a:chOff x="467544" y="1844824"/>
            <a:chExt cx="4047306" cy="2259210"/>
          </a:xfrm>
        </p:grpSpPr>
        <p:grpSp>
          <p:nvGrpSpPr>
            <p:cNvPr id="85" name="Группа 84"/>
            <p:cNvGrpSpPr/>
            <p:nvPr/>
          </p:nvGrpSpPr>
          <p:grpSpPr>
            <a:xfrm>
              <a:off x="467544" y="1844824"/>
              <a:ext cx="4032448" cy="2259210"/>
              <a:chOff x="467544" y="1844824"/>
              <a:chExt cx="4032448" cy="2259210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775672" y="2348880"/>
                <a:ext cx="338437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на рамке сверху посередине –</a:t>
                </a:r>
              </a:p>
              <a:p>
                <a:pPr algn="ctr"/>
                <a:r>
                  <a:rPr lang="ru-RU" sz="1400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на каждом слайде отображается</a:t>
                </a:r>
              </a:p>
              <a:p>
                <a:pPr algn="ctr"/>
                <a:r>
                  <a:rPr lang="ru-RU" sz="1400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тема проекта</a:t>
                </a:r>
                <a:endParaRPr lang="ru-RU" sz="14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  <p:pic>
            <p:nvPicPr>
              <p:cNvPr id="7174" name="Picture 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71600" y="2060848"/>
                <a:ext cx="3038475" cy="257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" name="Рамка 77"/>
              <p:cNvSpPr/>
              <p:nvPr/>
            </p:nvSpPr>
            <p:spPr>
              <a:xfrm>
                <a:off x="467544" y="1844824"/>
                <a:ext cx="4032448" cy="2259210"/>
              </a:xfrm>
              <a:prstGeom prst="frame">
                <a:avLst>
                  <a:gd name="adj1" fmla="val 5404"/>
                </a:avLst>
              </a:prstGeom>
              <a:pattFill prst="wdUpDiag">
                <a:fgClr>
                  <a:schemeClr val="accent3">
                    <a:lumMod val="60000"/>
                    <a:lumOff val="40000"/>
                  </a:schemeClr>
                </a:fgClr>
                <a:bgClr>
                  <a:schemeClr val="accent3">
                    <a:lumMod val="75000"/>
                  </a:schemeClr>
                </a:bgClr>
              </a:patt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1" name="Группа 40"/>
            <p:cNvGrpSpPr/>
            <p:nvPr/>
          </p:nvGrpSpPr>
          <p:grpSpPr>
            <a:xfrm>
              <a:off x="658074" y="3089056"/>
              <a:ext cx="624998" cy="611306"/>
              <a:chOff x="578536" y="2999427"/>
              <a:chExt cx="624998" cy="611306"/>
            </a:xfrm>
          </p:grpSpPr>
          <p:sp>
            <p:nvSpPr>
              <p:cNvPr id="38" name="Пирог 37"/>
              <p:cNvSpPr/>
              <p:nvPr/>
            </p:nvSpPr>
            <p:spPr>
              <a:xfrm rot="16200000">
                <a:off x="585382" y="2992581"/>
                <a:ext cx="611306" cy="624998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5A702E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35000" y="3305080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 smtClean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1</a:t>
                </a:r>
                <a:endParaRPr lang="ru-RU" sz="1200" dirty="0">
                  <a:solidFill>
                    <a:schemeClr val="accent3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899592" y="3260884"/>
              <a:ext cx="352839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750" b="1" dirty="0" smtClean="0">
                  <a:solidFill>
                    <a:schemeClr val="accent3">
                      <a:lumMod val="75000"/>
                    </a:schemeClr>
                  </a:solidFill>
                </a:rPr>
                <a:t>на рамке верхний правый угол –</a:t>
              </a:r>
            </a:p>
            <a:p>
              <a:pPr algn="ctr"/>
              <a:r>
                <a:rPr lang="ru-RU" sz="1400" dirty="0" smtClean="0">
                  <a:solidFill>
                    <a:schemeClr val="accent3">
                      <a:lumMod val="50000"/>
                    </a:schemeClr>
                  </a:solidFill>
                </a:rPr>
                <a:t>порядковый номер слайда</a:t>
              </a:r>
              <a:endParaRPr lang="ru-RU" sz="14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2" name="Рамка 41"/>
            <p:cNvSpPr/>
            <p:nvPr/>
          </p:nvSpPr>
          <p:spPr>
            <a:xfrm>
              <a:off x="482402" y="1844824"/>
              <a:ext cx="4032448" cy="2259210"/>
            </a:xfrm>
            <a:prstGeom prst="frame">
              <a:avLst>
                <a:gd name="adj1" fmla="val 540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Пирог 50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3" name="Пирог 52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4" name="Пирог 53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5" name="Пирог 54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7" name="Рисунок 56" descr="Безымянный88989-1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674" y="6505248"/>
            <a:ext cx="387742" cy="382896"/>
          </a:xfrm>
          <a:prstGeom prst="rect">
            <a:avLst/>
          </a:prstGeom>
        </p:spPr>
      </p:pic>
      <p:pic>
        <p:nvPicPr>
          <p:cNvPr id="7170" name="Picture 2" hidden="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688" y="260648"/>
            <a:ext cx="7272808" cy="110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536" y="260648"/>
            <a:ext cx="8132912" cy="1237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Стрелка вправо 67">
            <a:hlinkClick r:id="rId11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TextBox 69">
            <a:hlinkClick r:id="rId3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1" name="Стрелка вправо 70">
            <a:hlinkClick r:id="rId4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8887965" y="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2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2783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8" y="85630"/>
            <a:ext cx="8892480" cy="672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6213952"/>
            <a:ext cx="160281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одуванчик</a:t>
            </a:r>
            <a:endParaRPr lang="ru-RU" sz="23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6221711"/>
            <a:ext cx="122180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клюква</a:t>
            </a:r>
            <a:endParaRPr lang="ru-RU" sz="2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6136" y="6222852"/>
            <a:ext cx="88902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рогоз</a:t>
            </a:r>
            <a:endParaRPr lang="ru-RU" sz="23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24328" y="6212929"/>
            <a:ext cx="102072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берёза</a:t>
            </a:r>
            <a:endParaRPr lang="ru-RU" sz="23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79912" y="6212930"/>
            <a:ext cx="151766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борщевик</a:t>
            </a:r>
            <a:endParaRPr lang="ru-RU" sz="23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трелка вправо 23">
            <a:hlinkClick r:id="rId4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>
            <a:hlinkClick r:id="rId5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Стрелка вправо 26">
            <a:hlinkClick r:id="rId6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5" name="фото одуванчик"/>
          <p:cNvGrpSpPr/>
          <p:nvPr/>
        </p:nvGrpSpPr>
        <p:grpSpPr>
          <a:xfrm>
            <a:off x="1920057" y="1700808"/>
            <a:ext cx="5303886" cy="3456384"/>
            <a:chOff x="2771800" y="3140968"/>
            <a:chExt cx="5303886" cy="3456384"/>
          </a:xfrm>
        </p:grpSpPr>
        <p:pic>
          <p:nvPicPr>
            <p:cNvPr id="4106" name="Picture 10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3193398"/>
              <a:ext cx="5184576" cy="3355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4" name="Рамка 53"/>
            <p:cNvSpPr/>
            <p:nvPr/>
          </p:nvSpPr>
          <p:spPr>
            <a:xfrm>
              <a:off x="2771800" y="3140968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86" name="Рисунок 85" descr="Безымянный-9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5157192"/>
            <a:ext cx="6726950" cy="1296144"/>
          </a:xfrm>
          <a:prstGeom prst="rect">
            <a:avLst/>
          </a:prstGeom>
        </p:spPr>
      </p:pic>
      <p:grpSp>
        <p:nvGrpSpPr>
          <p:cNvPr id="78" name="надпись одуванчик"/>
          <p:cNvGrpSpPr/>
          <p:nvPr/>
        </p:nvGrpSpPr>
        <p:grpSpPr>
          <a:xfrm>
            <a:off x="683568" y="908720"/>
            <a:ext cx="3684777" cy="1468062"/>
            <a:chOff x="1365176" y="3606552"/>
            <a:chExt cx="3684777" cy="1468062"/>
          </a:xfrm>
        </p:grpSpPr>
        <p:sp>
          <p:nvSpPr>
            <p:cNvPr id="76" name="Выноска со стрелкой вниз 75"/>
            <p:cNvSpPr/>
            <p:nvPr/>
          </p:nvSpPr>
          <p:spPr>
            <a:xfrm>
              <a:off x="1365176" y="3606552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08" name="Picture 12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2561" y="3707325"/>
              <a:ext cx="3528391" cy="873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9" name="фото клюква"/>
          <p:cNvGrpSpPr/>
          <p:nvPr/>
        </p:nvGrpSpPr>
        <p:grpSpPr>
          <a:xfrm>
            <a:off x="1920057" y="1700808"/>
            <a:ext cx="5303886" cy="3456384"/>
            <a:chOff x="2877344" y="3246512"/>
            <a:chExt cx="5303886" cy="3456384"/>
          </a:xfrm>
        </p:grpSpPr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3284984"/>
              <a:ext cx="5112568" cy="3351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7" name="Рамка 56"/>
            <p:cNvSpPr/>
            <p:nvPr/>
          </p:nvSpPr>
          <p:spPr>
            <a:xfrm>
              <a:off x="2877344" y="3246512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79" name="надпись клюква"/>
          <p:cNvGrpSpPr/>
          <p:nvPr/>
        </p:nvGrpSpPr>
        <p:grpSpPr>
          <a:xfrm>
            <a:off x="683568" y="908720"/>
            <a:ext cx="3684777" cy="1468062"/>
            <a:chOff x="1212776" y="3454152"/>
            <a:chExt cx="3684777" cy="1468062"/>
          </a:xfrm>
        </p:grpSpPr>
        <p:sp>
          <p:nvSpPr>
            <p:cNvPr id="74" name="Выноска со стрелкой вниз 73"/>
            <p:cNvSpPr/>
            <p:nvPr/>
          </p:nvSpPr>
          <p:spPr>
            <a:xfrm>
              <a:off x="1212776" y="3454152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09" name="Picture 13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9089" y="3548923"/>
              <a:ext cx="3528392" cy="863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1" name="фото борщевик"/>
          <p:cNvGrpSpPr/>
          <p:nvPr/>
        </p:nvGrpSpPr>
        <p:grpSpPr>
          <a:xfrm>
            <a:off x="1920057" y="1700808"/>
            <a:ext cx="5303886" cy="3456384"/>
            <a:chOff x="2724944" y="3094112"/>
            <a:chExt cx="5303886" cy="3456384"/>
          </a:xfrm>
        </p:grpSpPr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3140968"/>
              <a:ext cx="5184576" cy="331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6" name="Рамка 55"/>
            <p:cNvSpPr/>
            <p:nvPr/>
          </p:nvSpPr>
          <p:spPr>
            <a:xfrm>
              <a:off x="2724944" y="3094112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83" name="надпись борщевик"/>
          <p:cNvGrpSpPr/>
          <p:nvPr/>
        </p:nvGrpSpPr>
        <p:grpSpPr>
          <a:xfrm>
            <a:off x="683568" y="908720"/>
            <a:ext cx="3684777" cy="1468062"/>
            <a:chOff x="907976" y="3149352"/>
            <a:chExt cx="3684777" cy="1468062"/>
          </a:xfrm>
        </p:grpSpPr>
        <p:sp>
          <p:nvSpPr>
            <p:cNvPr id="72" name="Выноска со стрелкой вниз 71"/>
            <p:cNvSpPr/>
            <p:nvPr/>
          </p:nvSpPr>
          <p:spPr>
            <a:xfrm>
              <a:off x="907976" y="3149352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11" name="Picture 15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688" y="3181830"/>
              <a:ext cx="3600400" cy="1015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4" name="фото рогоз"/>
          <p:cNvGrpSpPr/>
          <p:nvPr/>
        </p:nvGrpSpPr>
        <p:grpSpPr>
          <a:xfrm>
            <a:off x="1920057" y="1700808"/>
            <a:ext cx="5303886" cy="3456384"/>
            <a:chOff x="2572544" y="2941712"/>
            <a:chExt cx="5303886" cy="3456384"/>
          </a:xfrm>
        </p:grpSpPr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2996952"/>
              <a:ext cx="5184576" cy="331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5" name="Рамка 54"/>
            <p:cNvSpPr/>
            <p:nvPr/>
          </p:nvSpPr>
          <p:spPr>
            <a:xfrm>
              <a:off x="2572544" y="2941712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85" name="надпись рогоз"/>
          <p:cNvGrpSpPr/>
          <p:nvPr/>
        </p:nvGrpSpPr>
        <p:grpSpPr>
          <a:xfrm>
            <a:off x="683568" y="908720"/>
            <a:ext cx="3684777" cy="1468062"/>
            <a:chOff x="755576" y="2996952"/>
            <a:chExt cx="3684777" cy="1468062"/>
          </a:xfrm>
        </p:grpSpPr>
        <p:sp>
          <p:nvSpPr>
            <p:cNvPr id="69" name="Выноска со стрелкой вниз 68"/>
            <p:cNvSpPr/>
            <p:nvPr/>
          </p:nvSpPr>
          <p:spPr>
            <a:xfrm>
              <a:off x="755576" y="2996952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12" name="Picture 16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3028596"/>
              <a:ext cx="3240360" cy="1013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7" name="фото берёза"/>
          <p:cNvGrpSpPr/>
          <p:nvPr/>
        </p:nvGrpSpPr>
        <p:grpSpPr>
          <a:xfrm>
            <a:off x="1920057" y="1687624"/>
            <a:ext cx="5303886" cy="3482752"/>
            <a:chOff x="2267744" y="2636912"/>
            <a:chExt cx="5303886" cy="3482752"/>
          </a:xfrm>
        </p:grpSpPr>
        <p:pic>
          <p:nvPicPr>
            <p:cNvPr id="4107" name="Picture 11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2708920"/>
              <a:ext cx="5210944" cy="3410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3" name="Рамка 52"/>
            <p:cNvSpPr/>
            <p:nvPr/>
          </p:nvSpPr>
          <p:spPr>
            <a:xfrm>
              <a:off x="2267744" y="2636912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82" name="надпись берёза"/>
          <p:cNvGrpSpPr/>
          <p:nvPr/>
        </p:nvGrpSpPr>
        <p:grpSpPr>
          <a:xfrm>
            <a:off x="683568" y="908720"/>
            <a:ext cx="3684777" cy="1468062"/>
            <a:chOff x="1060376" y="3301752"/>
            <a:chExt cx="3684777" cy="1468062"/>
          </a:xfrm>
        </p:grpSpPr>
        <p:sp>
          <p:nvSpPr>
            <p:cNvPr id="73" name="Выноска со стрелкой вниз 72"/>
            <p:cNvSpPr/>
            <p:nvPr/>
          </p:nvSpPr>
          <p:spPr>
            <a:xfrm>
              <a:off x="1060376" y="3301752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10" name="Picture 14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889" y="3344473"/>
              <a:ext cx="3600400" cy="982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4" name="Рисунок 93" descr="Безымянный-9.png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1042883"/>
            <a:ext cx="3168352" cy="6675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7861" y="203257"/>
            <a:ext cx="8594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50" b="1" dirty="0" smtClean="0">
                <a:solidFill>
                  <a:schemeClr val="bg1"/>
                </a:solidFill>
              </a:rPr>
              <a:t>У нас в округе много полей, и болот вдоль реки и в лесах. Здесь нужно быть очень внимательными, чтобы засмотревшись на красоту растений не угодить в трясину или не пострадать от ядовитых представителей.</a:t>
            </a:r>
            <a:endParaRPr lang="ru-RU" sz="1750" b="1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ирог 47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9" name="Пирог 48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0" name="Пирог 49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1" name="plan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9" cstate="print"/>
          <a:stretch>
            <a:fillRect/>
          </a:stretch>
        </p:blipFill>
        <p:spPr>
          <a:xfrm>
            <a:off x="30144" y="20096"/>
            <a:ext cx="304800" cy="304800"/>
          </a:xfrm>
          <a:prstGeom prst="rect">
            <a:avLst/>
          </a:prstGeom>
        </p:spPr>
      </p:pic>
      <p:pic>
        <p:nvPicPr>
          <p:cNvPr id="52" name="Рисунок 51" descr="Безымянный88989-1.png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674" y="6505248"/>
            <a:ext cx="387742" cy="382896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8849865" y="-285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20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05889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2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0 0 L -0.37795 0.34653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" y="17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1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0 0 L -0.18906 0.34653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" y="17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19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61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0 0 L 0 0.34653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2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25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Scale>
                                      <p:cBhvr>
                                        <p:cTn id="81" dur="1000" fill="hold"/>
                                        <p:tgtEl>
                                          <p:spTgt spid="64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4" presetClass="path" presetSubtype="0" accel="50000" decel="5000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Motion origin="layout" path="M 0 0 L 0.18906 0.34653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17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28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nodeType="withEffect">
                                  <p:stCondLst>
                                    <p:cond delay="3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Scale>
                                      <p:cBhvr>
                                        <p:cTn id="97" dur="1000" fill="hold"/>
                                        <p:tgtEl>
                                          <p:spTgt spid="67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64" presetClass="path" presetSubtype="0" accel="50000" decel="5000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Motion origin="layout" path="M 0 -3.01874E-6 L 0.37795 0.34629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" y="173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3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Motion origin="layout" path="M 1.66667E-6 4.82998E-6 L -0.26771 0.09969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" y="50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9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8" presetClass="entr" presetSubtype="16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21" grpId="0"/>
      <p:bldP spid="5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Группа 36"/>
          <p:cNvGrpSpPr/>
          <p:nvPr/>
        </p:nvGrpSpPr>
        <p:grpSpPr>
          <a:xfrm>
            <a:off x="4788024" y="1412776"/>
            <a:ext cx="4176464" cy="369332"/>
            <a:chOff x="4716016" y="1412776"/>
            <a:chExt cx="4176464" cy="369332"/>
          </a:xfrm>
        </p:grpSpPr>
        <p:sp>
          <p:nvSpPr>
            <p:cNvPr id="38" name="Пятиугольник 37"/>
            <p:cNvSpPr/>
            <p:nvPr/>
          </p:nvSpPr>
          <p:spPr>
            <a:xfrm flipH="1">
              <a:off x="4716016" y="1412776"/>
              <a:ext cx="4176464" cy="360040"/>
            </a:xfrm>
            <a:prstGeom prst="homePlat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 flipH="1">
              <a:off x="5148064" y="1412776"/>
              <a:ext cx="3672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Страничка для любознательных…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Облако 35"/>
          <p:cNvSpPr/>
          <p:nvPr/>
        </p:nvSpPr>
        <p:spPr>
          <a:xfrm rot="10800000">
            <a:off x="5148064" y="1844824"/>
            <a:ext cx="4968552" cy="5832648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Стрелка вправо 31">
            <a:hlinkClick r:id="rId3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>
            <a:hlinkClick r:id="rId4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Стрелка вправо 34">
            <a:hlinkClick r:id="rId5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74878" y="188640"/>
            <a:ext cx="8594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57B4B"/>
                </a:solidFill>
              </a:rPr>
              <a:t>В нашем районе распространено очень опасное растение, которое называется </a:t>
            </a:r>
          </a:p>
          <a:p>
            <a:pPr algn="ctr"/>
            <a:r>
              <a:rPr lang="ru-RU" b="1" u="sng" dirty="0" smtClean="0">
                <a:solidFill>
                  <a:srgbClr val="C00000"/>
                </a:solidFill>
              </a:rPr>
              <a:t>БОРЩЕВИК</a:t>
            </a:r>
            <a:r>
              <a:rPr lang="ru-RU" b="1" dirty="0" smtClean="0">
                <a:solidFill>
                  <a:srgbClr val="857B4B"/>
                </a:solidFill>
              </a:rPr>
              <a:t>. Его листья, а особенно стволы содержат ядовитый сок, который</a:t>
            </a:r>
          </a:p>
          <a:p>
            <a:pPr algn="ctr"/>
            <a:r>
              <a:rPr lang="ru-RU" b="1" dirty="0" smtClean="0">
                <a:solidFill>
                  <a:srgbClr val="857B4B"/>
                </a:solidFill>
              </a:rPr>
              <a:t>попадая на кожу вызывает очень сильные ожоги! </a:t>
            </a:r>
            <a:r>
              <a:rPr lang="ru-RU" b="1" u="sng" dirty="0" smtClean="0">
                <a:solidFill>
                  <a:srgbClr val="C00000"/>
                </a:solidFill>
              </a:rPr>
              <a:t>Не прикасайтесь к нему!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11" name="Рисунок 10" descr="wooden blank sign [преобразованный]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777" y="2376264"/>
            <a:ext cx="2785223" cy="44371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67514" y="3130934"/>
            <a:ext cx="1764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Интересное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рядом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" name="Рисунок 11" descr="Безымянный-3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48064" y="3666911"/>
            <a:ext cx="2232248" cy="3074457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323528" y="2780928"/>
            <a:ext cx="4824536" cy="3744240"/>
            <a:chOff x="971600" y="2204864"/>
            <a:chExt cx="4824536" cy="374424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2285238"/>
              <a:ext cx="4680520" cy="3618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Рамка 26"/>
            <p:cNvSpPr/>
            <p:nvPr/>
          </p:nvSpPr>
          <p:spPr>
            <a:xfrm>
              <a:off x="971600" y="2204864"/>
              <a:ext cx="4824536" cy="3744240"/>
            </a:xfrm>
            <a:prstGeom prst="frame">
              <a:avLst>
                <a:gd name="adj1" fmla="val 346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23528" y="2780928"/>
            <a:ext cx="4824536" cy="3744240"/>
            <a:chOff x="5436096" y="1412776"/>
            <a:chExt cx="4824536" cy="374424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5" y="1484784"/>
              <a:ext cx="4680519" cy="3618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Рамка 19"/>
            <p:cNvSpPr/>
            <p:nvPr/>
          </p:nvSpPr>
          <p:spPr>
            <a:xfrm>
              <a:off x="5436096" y="1412776"/>
              <a:ext cx="4824536" cy="3744240"/>
            </a:xfrm>
            <a:prstGeom prst="frame">
              <a:avLst>
                <a:gd name="adj1" fmla="val 346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323528" y="2780928"/>
            <a:ext cx="4824536" cy="3744240"/>
            <a:chOff x="4932040" y="1124744"/>
            <a:chExt cx="4824536" cy="374424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004048" y="1196752"/>
              <a:ext cx="4680520" cy="36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Рамка 20"/>
            <p:cNvSpPr/>
            <p:nvPr/>
          </p:nvSpPr>
          <p:spPr>
            <a:xfrm>
              <a:off x="4932040" y="1124744"/>
              <a:ext cx="4824536" cy="3744240"/>
            </a:xfrm>
            <a:prstGeom prst="frame">
              <a:avLst>
                <a:gd name="adj1" fmla="val 346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323528" y="2780928"/>
            <a:ext cx="4824536" cy="3744240"/>
            <a:chOff x="4572000" y="764704"/>
            <a:chExt cx="4824536" cy="374424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670376" y="836712"/>
              <a:ext cx="4680520" cy="36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Рамка 21"/>
            <p:cNvSpPr/>
            <p:nvPr/>
          </p:nvSpPr>
          <p:spPr>
            <a:xfrm>
              <a:off x="4572000" y="764704"/>
              <a:ext cx="4824536" cy="3744240"/>
            </a:xfrm>
            <a:prstGeom prst="frame">
              <a:avLst>
                <a:gd name="adj1" fmla="val 346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323528" y="1052736"/>
            <a:ext cx="4762185" cy="1840996"/>
            <a:chOff x="323528" y="1052736"/>
            <a:chExt cx="4762185" cy="1840996"/>
          </a:xfrm>
        </p:grpSpPr>
        <p:sp>
          <p:nvSpPr>
            <p:cNvPr id="18" name="TextBox 17"/>
            <p:cNvSpPr txBox="1"/>
            <p:nvPr/>
          </p:nvSpPr>
          <p:spPr>
            <a:xfrm>
              <a:off x="323528" y="2320005"/>
              <a:ext cx="1665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FF0000"/>
                  </a:solidFill>
                </a:rPr>
                <a:t>Внимание!</a:t>
              </a:r>
              <a:endParaRPr lang="ru-RU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419872" y="2319263"/>
              <a:ext cx="1665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FF0000"/>
                  </a:solidFill>
                </a:rPr>
                <a:t>Внимание!</a:t>
              </a:r>
              <a:endParaRPr lang="ru-RU" sz="2400" b="1" dirty="0">
                <a:solidFill>
                  <a:srgbClr val="FF0000"/>
                </a:solidFill>
              </a:endParaRPr>
            </a:p>
          </p:txBody>
        </p:sp>
        <p:pic>
          <p:nvPicPr>
            <p:cNvPr id="30" name="Рисунок 29" descr="Безымянный-65.png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3688" y="1052736"/>
              <a:ext cx="1767844" cy="1840996"/>
            </a:xfrm>
            <a:prstGeom prst="rect">
              <a:avLst/>
            </a:prstGeom>
          </p:spPr>
        </p:pic>
      </p:grpSp>
      <p:sp>
        <p:nvSpPr>
          <p:cNvPr id="40" name="TextBox 39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ирог 40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Пирог 41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Пирог 42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Пирог 43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5" name="Рисунок 44" descr="Безымянный88989-1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674" y="6505248"/>
            <a:ext cx="387742" cy="38289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8849865" y="-285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21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7" name="Plant_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4" cstate="print"/>
          <a:stretch>
            <a:fillRect/>
          </a:stretch>
        </p:blipFill>
        <p:spPr>
          <a:xfrm>
            <a:off x="35496" y="2785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7180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632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632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632"/>
                            </p:stCondLst>
                            <p:childTnLst>
                              <p:par>
                                <p:cTn id="27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632"/>
                            </p:stCondLst>
                            <p:childTnLst>
                              <p:par>
                                <p:cTn id="31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632"/>
                            </p:stCondLst>
                            <p:childTnLst>
                              <p:par>
                                <p:cTn id="35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632"/>
                            </p:stCondLst>
                            <p:childTnLst>
                              <p:par>
                                <p:cTn id="3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36" grpId="0" animBg="1"/>
      <p:bldP spid="9" grpId="0"/>
      <p:bldP spid="44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блако 14"/>
          <p:cNvSpPr/>
          <p:nvPr/>
        </p:nvSpPr>
        <p:spPr>
          <a:xfrm rot="10800000" flipH="1">
            <a:off x="-1210407" y="2016224"/>
            <a:ext cx="5184576" cy="5301208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Стрелка вправо 31">
            <a:hlinkClick r:id="rId3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>
            <a:hlinkClick r:id="rId4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Стрелка вправо 34">
            <a:hlinkClick r:id="rId5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74878" y="908720"/>
            <a:ext cx="4009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57B4B"/>
                </a:solidFill>
              </a:rPr>
              <a:t>У нас на даче растут как очень красивые, так, и очень вкусные растения!</a:t>
            </a:r>
            <a:endParaRPr lang="ru-RU" b="1" dirty="0">
              <a:solidFill>
                <a:srgbClr val="857B4B"/>
              </a:solidFill>
            </a:endParaRPr>
          </a:p>
        </p:txBody>
      </p:sp>
      <p:pic>
        <p:nvPicPr>
          <p:cNvPr id="11" name="Рисунок 10" descr="wooden blank sign [преобразованный]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20888"/>
            <a:ext cx="2785223" cy="44371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0677" y="3198718"/>
            <a:ext cx="18763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Мои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наблюдения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12" name="Рисунок 11" descr="Безымянный-3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3645024"/>
            <a:ext cx="2232248" cy="3074457"/>
          </a:xfrm>
          <a:prstGeom prst="rect">
            <a:avLst/>
          </a:prstGeom>
        </p:spPr>
      </p:pic>
      <p:sp>
        <p:nvSpPr>
          <p:cNvPr id="17" name="Пятиугольник 16"/>
          <p:cNvSpPr/>
          <p:nvPr/>
        </p:nvSpPr>
        <p:spPr>
          <a:xfrm>
            <a:off x="261248" y="260648"/>
            <a:ext cx="3878704" cy="36004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74888" y="231464"/>
            <a:ext cx="351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Страничка из семейного архива…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ирог 19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Пирог 20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Пирог 21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ирог 22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6" name="Рисунок 25" descr="Безымянный88989-1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674" y="6505248"/>
            <a:ext cx="387742" cy="382896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4355976" y="313376"/>
            <a:ext cx="4464496" cy="3096168"/>
            <a:chOff x="4355976" y="313376"/>
            <a:chExt cx="4464496" cy="309616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4355976" y="313376"/>
              <a:ext cx="4464496" cy="3096168"/>
              <a:chOff x="4355976" y="313376"/>
              <a:chExt cx="4464496" cy="3096168"/>
            </a:xfrm>
          </p:grpSpPr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7984" y="401409"/>
                <a:ext cx="4340576" cy="29237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Рамка 15"/>
              <p:cNvSpPr/>
              <p:nvPr/>
            </p:nvSpPr>
            <p:spPr>
              <a:xfrm>
                <a:off x="4355976" y="313376"/>
                <a:ext cx="4464496" cy="3096168"/>
              </a:xfrm>
              <a:prstGeom prst="frame">
                <a:avLst>
                  <a:gd name="adj1" fmla="val 3464"/>
                </a:avLst>
              </a:prstGeom>
              <a:pattFill prst="wdUpDiag">
                <a:fgClr>
                  <a:schemeClr val="accent3">
                    <a:lumMod val="60000"/>
                    <a:lumOff val="40000"/>
                  </a:schemeClr>
                </a:fgClr>
                <a:bgClr>
                  <a:schemeClr val="accent3">
                    <a:lumMod val="75000"/>
                  </a:schemeClr>
                </a:bgClr>
              </a:patt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4402443" y="374520"/>
              <a:ext cx="229902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50" b="1" dirty="0" smtClean="0">
                  <a:solidFill>
                    <a:schemeClr val="bg1"/>
                  </a:solidFill>
                </a:rPr>
                <a:t>Фото из семейного альбома–201</a:t>
              </a:r>
              <a:r>
                <a:rPr lang="en-US" sz="1050" b="1" dirty="0" smtClean="0">
                  <a:solidFill>
                    <a:schemeClr val="bg1"/>
                  </a:solidFill>
                </a:rPr>
                <a:t>4</a:t>
              </a:r>
              <a:r>
                <a:rPr lang="ru-RU" sz="1050" b="1" dirty="0" smtClean="0">
                  <a:solidFill>
                    <a:schemeClr val="bg1"/>
                  </a:solidFill>
                </a:rPr>
                <a:t> г.</a:t>
              </a:r>
              <a:endParaRPr lang="ru-RU" sz="10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4355976" y="3458184"/>
            <a:ext cx="4464925" cy="3096168"/>
            <a:chOff x="4355976" y="3458184"/>
            <a:chExt cx="4464925" cy="3096168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4355976" y="3458184"/>
              <a:ext cx="4464496" cy="3096168"/>
              <a:chOff x="4355976" y="3458184"/>
              <a:chExt cx="4464496" cy="3096168"/>
            </a:xfrm>
          </p:grpSpPr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7142" y="3542872"/>
                <a:ext cx="4353522" cy="2922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4" name="Рамка 13"/>
              <p:cNvSpPr/>
              <p:nvPr/>
            </p:nvSpPr>
            <p:spPr>
              <a:xfrm>
                <a:off x="4355976" y="3458184"/>
                <a:ext cx="4464496" cy="3096168"/>
              </a:xfrm>
              <a:prstGeom prst="frame">
                <a:avLst>
                  <a:gd name="adj1" fmla="val 3464"/>
                </a:avLst>
              </a:prstGeom>
              <a:pattFill prst="wdUpDiag">
                <a:fgClr>
                  <a:schemeClr val="accent3">
                    <a:lumMod val="60000"/>
                    <a:lumOff val="40000"/>
                  </a:schemeClr>
                </a:fgClr>
                <a:bgClr>
                  <a:schemeClr val="accent3">
                    <a:lumMod val="75000"/>
                  </a:schemeClr>
                </a:bgClr>
              </a:patt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6460960" y="6209468"/>
              <a:ext cx="23599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50" b="1" dirty="0" smtClean="0">
                  <a:solidFill>
                    <a:schemeClr val="bg1"/>
                  </a:solidFill>
                </a:rPr>
                <a:t>Фото из семейного альбома – 2017 г.</a:t>
              </a:r>
              <a:endParaRPr lang="ru-RU" sz="105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8849865" y="-285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22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6" name="Plant_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35496" y="2785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7180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5" grpId="0" animBg="1"/>
      <p:bldP spid="9" grpId="0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8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02589" y="207890"/>
            <a:ext cx="815601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50" b="1" dirty="0" smtClean="0">
                <a:solidFill>
                  <a:srgbClr val="857B4B"/>
                </a:solidFill>
              </a:rPr>
              <a:t>А если поднять глаза к небу то вокруг нас окажется множество птиц и насекомых</a:t>
            </a:r>
          </a:p>
          <a:p>
            <a:pPr algn="ctr"/>
            <a:r>
              <a:rPr lang="ru-RU" sz="1750" b="1" dirty="0" smtClean="0">
                <a:solidFill>
                  <a:srgbClr val="857B4B"/>
                </a:solidFill>
              </a:rPr>
              <a:t>летающих по воздуху, а под ногами жучков и червячков, ползающих в земле.</a:t>
            </a:r>
            <a:endParaRPr lang="ru-RU" sz="1750" b="1" dirty="0">
              <a:solidFill>
                <a:srgbClr val="857B4B"/>
              </a:solidFill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5" name="Стрелка вправо 54">
            <a:hlinkClick r:id="rId4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TextBox 56">
            <a:hlinkClick r:id="rId5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8" name="Стрелка вправо 57">
            <a:hlinkClick r:id="rId6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6311142" y="4359771"/>
            <a:ext cx="814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Леса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00869" y="2604165"/>
            <a:ext cx="9815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 smtClean="0">
                <a:solidFill>
                  <a:schemeClr val="accent6">
                    <a:lumMod val="75000"/>
                  </a:schemeClr>
                </a:solidFill>
              </a:rPr>
              <a:t>Поля и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28814" y="3438525"/>
            <a:ext cx="1065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5">
                    <a:lumMod val="50000"/>
                  </a:schemeClr>
                </a:solidFill>
              </a:rPr>
              <a:t>Реки и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98417" y="1604417"/>
            <a:ext cx="112626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7030A0"/>
                </a:solidFill>
              </a:rPr>
              <a:t>Посмотри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21968" y="4672586"/>
            <a:ext cx="117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и рощи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28814" y="3669407"/>
            <a:ext cx="1045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5">
                    <a:lumMod val="50000"/>
                  </a:schemeClr>
                </a:solidFill>
              </a:rPr>
              <a:t>пруды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819" y="2854097"/>
            <a:ext cx="988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 smtClean="0">
                <a:solidFill>
                  <a:schemeClr val="accent6">
                    <a:lumMod val="75000"/>
                  </a:schemeClr>
                </a:solidFill>
              </a:rPr>
              <a:t>болота</a:t>
            </a:r>
          </a:p>
        </p:txBody>
      </p:sp>
      <p:pic>
        <p:nvPicPr>
          <p:cNvPr id="23" name="Рисунок 22" descr="Безымянный-3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292" y="692696"/>
            <a:ext cx="1944216" cy="27501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16016" y="1835532"/>
            <a:ext cx="847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вокруг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22" name="Рисунок 21" descr="Безымянный-3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733" y="2329630"/>
            <a:ext cx="1944410" cy="27504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ирог 24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Пирог 25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Пирог 26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Пирог 27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9" name="Рисунок 28" descr="Безымянный88989-1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674" y="6505248"/>
            <a:ext cx="387742" cy="38289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849865" y="-285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23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1" name="T_Aroun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18728" y="2785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962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616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5E-6 -1.5244E-6 L 0.18038 -0.2394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0" y="-1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616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116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616"/>
                            </p:stCondLst>
                            <p:childTnLst>
                              <p:par>
                                <p:cTn id="2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6" grpId="0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834747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wooden blank sign [преобразованный1]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928" y="2348880"/>
            <a:ext cx="2830424" cy="450912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431212" y="3017048"/>
            <a:ext cx="19573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Посмотри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вокруг</a:t>
            </a:r>
          </a:p>
        </p:txBody>
      </p:sp>
      <p:grpSp>
        <p:nvGrpSpPr>
          <p:cNvPr id="3" name="Группа 28"/>
          <p:cNvGrpSpPr/>
          <p:nvPr/>
        </p:nvGrpSpPr>
        <p:grpSpPr>
          <a:xfrm>
            <a:off x="1187624" y="235873"/>
            <a:ext cx="1944216" cy="720080"/>
            <a:chOff x="1187624" y="235873"/>
            <a:chExt cx="1944216" cy="720080"/>
          </a:xfrm>
        </p:grpSpPr>
        <p:sp>
          <p:nvSpPr>
            <p:cNvPr id="25" name="Блок-схема: задержка 24"/>
            <p:cNvSpPr/>
            <p:nvPr/>
          </p:nvSpPr>
          <p:spPr>
            <a:xfrm rot="5400000">
              <a:off x="1799692" y="-376195"/>
              <a:ext cx="720080" cy="1944216"/>
            </a:xfrm>
            <a:prstGeom prst="flowChartDelay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890" y="284531"/>
              <a:ext cx="1572485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29"/>
          <p:cNvGrpSpPr/>
          <p:nvPr/>
        </p:nvGrpSpPr>
        <p:grpSpPr>
          <a:xfrm>
            <a:off x="6012160" y="229841"/>
            <a:ext cx="1944216" cy="720080"/>
            <a:chOff x="6012160" y="239889"/>
            <a:chExt cx="1944216" cy="720080"/>
          </a:xfrm>
        </p:grpSpPr>
        <p:sp>
          <p:nvSpPr>
            <p:cNvPr id="26" name="Блок-схема: задержка 25"/>
            <p:cNvSpPr/>
            <p:nvPr/>
          </p:nvSpPr>
          <p:spPr>
            <a:xfrm rot="5400000">
              <a:off x="6624228" y="-372179"/>
              <a:ext cx="720080" cy="1944216"/>
            </a:xfrm>
            <a:prstGeom prst="flowChartDelay">
              <a:avLst/>
            </a:prstGeom>
            <a:solidFill>
              <a:srgbClr val="92D05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332656"/>
              <a:ext cx="1659064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5" name="Стрелка вправо 54">
            <a:hlinkClick r:id="rId6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TextBox 56">
            <a:hlinkClick r:id="rId7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8" name="Стрелка вправо 57">
            <a:hlinkClick r:id="rId8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ирог 20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Пирог 26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ирог 28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Пирог 29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9" name="Рисунок 38" descr="2017-09-18-07-03-27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3528" y="332656"/>
            <a:ext cx="3790950" cy="1885950"/>
          </a:xfrm>
          <a:prstGeom prst="rect">
            <a:avLst/>
          </a:prstGeom>
        </p:spPr>
      </p:pic>
      <p:pic>
        <p:nvPicPr>
          <p:cNvPr id="40" name="Рисунок 39" descr="2017-09-18-07-03-27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1520" y="2486025"/>
            <a:ext cx="3790950" cy="1885950"/>
          </a:xfrm>
          <a:prstGeom prst="rect">
            <a:avLst/>
          </a:prstGeom>
        </p:spPr>
      </p:pic>
      <p:pic>
        <p:nvPicPr>
          <p:cNvPr id="41" name="Рисунок 40" descr="2017-09-18-07-03-27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3528" y="4509120"/>
            <a:ext cx="3790950" cy="1885950"/>
          </a:xfrm>
          <a:prstGeom prst="rect">
            <a:avLst/>
          </a:prstGeom>
        </p:spPr>
      </p:pic>
      <p:grpSp>
        <p:nvGrpSpPr>
          <p:cNvPr id="2" name="Группа 30"/>
          <p:cNvGrpSpPr/>
          <p:nvPr/>
        </p:nvGrpSpPr>
        <p:grpSpPr>
          <a:xfrm>
            <a:off x="1187624" y="2420888"/>
            <a:ext cx="2884606" cy="1512168"/>
            <a:chOff x="1187624" y="2420888"/>
            <a:chExt cx="2884606" cy="1512168"/>
          </a:xfrm>
        </p:grpSpPr>
        <p:sp>
          <p:nvSpPr>
            <p:cNvPr id="22" name="Овальная выноска 21"/>
            <p:cNvSpPr/>
            <p:nvPr/>
          </p:nvSpPr>
          <p:spPr>
            <a:xfrm flipH="1">
              <a:off x="1187624" y="2420888"/>
              <a:ext cx="2880320" cy="1512168"/>
            </a:xfrm>
            <a:prstGeom prst="wedgeEllipseCallout">
              <a:avLst>
                <a:gd name="adj1" fmla="val -38544"/>
                <a:gd name="adj2" fmla="val 66956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96826" y="2527156"/>
              <a:ext cx="2875404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900" b="1" dirty="0" smtClean="0">
                  <a:solidFill>
                    <a:schemeClr val="bg2">
                      <a:lumMod val="50000"/>
                    </a:schemeClr>
                  </a:solidFill>
                </a:rPr>
                <a:t>Оторвите взгляд</a:t>
              </a:r>
            </a:p>
            <a:p>
              <a:pPr algn="ctr"/>
              <a:r>
                <a:rPr lang="ru-RU" sz="1900" b="1" dirty="0" smtClean="0">
                  <a:solidFill>
                    <a:schemeClr val="bg2">
                      <a:lumMod val="50000"/>
                    </a:schemeClr>
                  </a:solidFill>
                </a:rPr>
                <a:t> от земли и посмотрите</a:t>
              </a:r>
            </a:p>
            <a:p>
              <a:pPr algn="ctr"/>
              <a:r>
                <a:rPr lang="ru-RU" sz="1900" b="1" dirty="0" smtClean="0">
                  <a:solidFill>
                    <a:schemeClr val="bg2">
                      <a:lumMod val="50000"/>
                    </a:schemeClr>
                  </a:solidFill>
                </a:rPr>
                <a:t>на небо, над нами всегда</a:t>
              </a:r>
            </a:p>
            <a:p>
              <a:pPr algn="ctr"/>
              <a:r>
                <a:rPr lang="ru-RU" sz="1900" b="1" dirty="0" smtClean="0">
                  <a:solidFill>
                    <a:schemeClr val="bg2">
                      <a:lumMod val="50000"/>
                    </a:schemeClr>
                  </a:solidFill>
                </a:rPr>
                <a:t>летают птицы!</a:t>
              </a:r>
              <a:endParaRPr lang="ru-RU" sz="19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43" name="Рисунок 42" descr="ptitsa-animatsionnaya-kartinka-0686.gif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7628">
            <a:off x="5126296" y="1355860"/>
            <a:ext cx="2435990" cy="1664593"/>
          </a:xfrm>
          <a:prstGeom prst="rect">
            <a:avLst/>
          </a:prstGeom>
        </p:spPr>
      </p:pic>
      <p:pic>
        <p:nvPicPr>
          <p:cNvPr id="44" name="Рисунок 43" descr="Безымянный-2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168" y="2924944"/>
            <a:ext cx="2733008" cy="3789040"/>
          </a:xfrm>
          <a:prstGeom prst="rect">
            <a:avLst/>
          </a:prstGeom>
        </p:spPr>
      </p:pic>
      <p:pic>
        <p:nvPicPr>
          <p:cNvPr id="45" name="Рисунок 44" descr="Безымянный88989-1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674" y="6505248"/>
            <a:ext cx="387742" cy="38289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849865" y="-285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24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962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8981985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6916" y="6213952"/>
            <a:ext cx="124476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воробей</a:t>
            </a:r>
            <a:endParaRPr lang="ru-RU" sz="23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0616" y="6221711"/>
            <a:ext cx="106715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голубь</a:t>
            </a:r>
            <a:endParaRPr lang="ru-RU" sz="2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9377" y="6222852"/>
            <a:ext cx="93487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дятел</a:t>
            </a:r>
            <a:endParaRPr lang="ru-RU" sz="23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68344" y="6212929"/>
            <a:ext cx="78931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утка</a:t>
            </a:r>
            <a:endParaRPr lang="ru-RU" sz="23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4802" y="6212930"/>
            <a:ext cx="11432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синица</a:t>
            </a:r>
            <a:endParaRPr lang="ru-RU" sz="23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трелка вправо 23">
            <a:hlinkClick r:id="rId4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>
            <a:hlinkClick r:id="rId5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Стрелка вправо 26">
            <a:hlinkClick r:id="rId6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07861" y="203257"/>
            <a:ext cx="8594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 нашей местности обитают совершенно разные птицы. Одни живут и кормятся в лесах, а другие так привыкли к людям что не хотят никуда улетать из посёлка.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8" name="Рисунок 57" descr="Безымянны22й-2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5105280"/>
            <a:ext cx="4608512" cy="1470682"/>
          </a:xfrm>
          <a:prstGeom prst="rect">
            <a:avLst/>
          </a:prstGeom>
        </p:spPr>
      </p:pic>
      <p:pic>
        <p:nvPicPr>
          <p:cNvPr id="59" name="Рисунок 58" descr="Безымянны22й-2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666" y="980728"/>
            <a:ext cx="2419688" cy="772178"/>
          </a:xfrm>
          <a:prstGeom prst="rect">
            <a:avLst/>
          </a:prstGeom>
        </p:spPr>
      </p:pic>
      <p:grpSp>
        <p:nvGrpSpPr>
          <p:cNvPr id="67" name="фото воробей"/>
          <p:cNvGrpSpPr/>
          <p:nvPr/>
        </p:nvGrpSpPr>
        <p:grpSpPr>
          <a:xfrm>
            <a:off x="1920057" y="1700808"/>
            <a:ext cx="5303886" cy="3456384"/>
            <a:chOff x="3813448" y="3318520"/>
            <a:chExt cx="5303886" cy="3456384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5713" y="3383235"/>
              <a:ext cx="5043133" cy="3358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6" name="Рамка 65"/>
            <p:cNvSpPr/>
            <p:nvPr/>
          </p:nvSpPr>
          <p:spPr>
            <a:xfrm>
              <a:off x="3813448" y="3318520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фото голубь"/>
          <p:cNvGrpSpPr/>
          <p:nvPr/>
        </p:nvGrpSpPr>
        <p:grpSpPr>
          <a:xfrm>
            <a:off x="1920057" y="1700808"/>
            <a:ext cx="5303886" cy="3456384"/>
            <a:chOff x="3661048" y="3166120"/>
            <a:chExt cx="5303886" cy="3456384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4010" y="3213601"/>
              <a:ext cx="5176654" cy="3259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5" name="Рамка 64"/>
            <p:cNvSpPr/>
            <p:nvPr/>
          </p:nvSpPr>
          <p:spPr>
            <a:xfrm>
              <a:off x="3661048" y="3166120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фото синица"/>
          <p:cNvGrpSpPr/>
          <p:nvPr/>
        </p:nvGrpSpPr>
        <p:grpSpPr>
          <a:xfrm>
            <a:off x="1920057" y="1700808"/>
            <a:ext cx="5303886" cy="3456384"/>
            <a:chOff x="3508648" y="3013720"/>
            <a:chExt cx="5303886" cy="3456384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3068960"/>
              <a:ext cx="5112568" cy="331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4" name="Рамка 63"/>
            <p:cNvSpPr/>
            <p:nvPr/>
          </p:nvSpPr>
          <p:spPr>
            <a:xfrm>
              <a:off x="3508648" y="3013720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75" name="фото дятел"/>
          <p:cNvGrpSpPr/>
          <p:nvPr/>
        </p:nvGrpSpPr>
        <p:grpSpPr>
          <a:xfrm>
            <a:off x="1920057" y="1700808"/>
            <a:ext cx="5303886" cy="3456384"/>
            <a:chOff x="3356248" y="2861320"/>
            <a:chExt cx="5303886" cy="3456384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903" y="3004204"/>
              <a:ext cx="5184576" cy="3170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3" name="Рамка 62"/>
            <p:cNvSpPr/>
            <p:nvPr/>
          </p:nvSpPr>
          <p:spPr>
            <a:xfrm>
              <a:off x="3356248" y="2861320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85" name="надпись воробей"/>
          <p:cNvGrpSpPr/>
          <p:nvPr/>
        </p:nvGrpSpPr>
        <p:grpSpPr>
          <a:xfrm>
            <a:off x="683568" y="908720"/>
            <a:ext cx="3684777" cy="1468062"/>
            <a:chOff x="1293168" y="3894584"/>
            <a:chExt cx="3684777" cy="1468062"/>
          </a:xfrm>
        </p:grpSpPr>
        <p:sp>
          <p:nvSpPr>
            <p:cNvPr id="84" name="Выноска со стрелкой вниз 83"/>
            <p:cNvSpPr/>
            <p:nvPr/>
          </p:nvSpPr>
          <p:spPr>
            <a:xfrm>
              <a:off x="1293168" y="3894584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505" y="3975924"/>
              <a:ext cx="3528391" cy="919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7" name="надпись голубь"/>
          <p:cNvGrpSpPr/>
          <p:nvPr/>
        </p:nvGrpSpPr>
        <p:grpSpPr>
          <a:xfrm>
            <a:off x="683568" y="908720"/>
            <a:ext cx="3684777" cy="1468062"/>
            <a:chOff x="1140768" y="3742184"/>
            <a:chExt cx="3684777" cy="1468062"/>
          </a:xfrm>
        </p:grpSpPr>
        <p:sp>
          <p:nvSpPr>
            <p:cNvPr id="83" name="Выноска со стрелкой вниз 82"/>
            <p:cNvSpPr/>
            <p:nvPr/>
          </p:nvSpPr>
          <p:spPr>
            <a:xfrm>
              <a:off x="1140768" y="3742184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340" y="3789040"/>
              <a:ext cx="3472858" cy="962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8" name="надпись синица"/>
          <p:cNvGrpSpPr/>
          <p:nvPr/>
        </p:nvGrpSpPr>
        <p:grpSpPr>
          <a:xfrm>
            <a:off x="683568" y="908720"/>
            <a:ext cx="3684777" cy="1468062"/>
            <a:chOff x="988368" y="3589784"/>
            <a:chExt cx="3684777" cy="1468062"/>
          </a:xfrm>
        </p:grpSpPr>
        <p:sp>
          <p:nvSpPr>
            <p:cNvPr id="82" name="Выноска со стрелкой вниз 81"/>
            <p:cNvSpPr/>
            <p:nvPr/>
          </p:nvSpPr>
          <p:spPr>
            <a:xfrm>
              <a:off x="988368" y="3589784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3645024"/>
              <a:ext cx="3368737" cy="962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9" name="надпись дятел"/>
          <p:cNvGrpSpPr/>
          <p:nvPr/>
        </p:nvGrpSpPr>
        <p:grpSpPr>
          <a:xfrm>
            <a:off x="683568" y="908720"/>
            <a:ext cx="3684777" cy="1468062"/>
            <a:chOff x="835968" y="3437384"/>
            <a:chExt cx="3684777" cy="1468062"/>
          </a:xfrm>
        </p:grpSpPr>
        <p:sp>
          <p:nvSpPr>
            <p:cNvPr id="81" name="Выноска со стрелкой вниз 80"/>
            <p:cNvSpPr/>
            <p:nvPr/>
          </p:nvSpPr>
          <p:spPr>
            <a:xfrm>
              <a:off x="835968" y="3437384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3470864"/>
              <a:ext cx="3384376" cy="987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8" name="фото утка"/>
          <p:cNvGrpSpPr/>
          <p:nvPr/>
        </p:nvGrpSpPr>
        <p:grpSpPr>
          <a:xfrm>
            <a:off x="1920057" y="1700808"/>
            <a:ext cx="5303886" cy="3456384"/>
            <a:chOff x="2555776" y="2132856"/>
            <a:chExt cx="5303886" cy="3456384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2204864"/>
              <a:ext cx="5184576" cy="331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Рамка 61"/>
            <p:cNvSpPr/>
            <p:nvPr/>
          </p:nvSpPr>
          <p:spPr>
            <a:xfrm>
              <a:off x="2555776" y="2132856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50" name="надпись утка"/>
          <p:cNvGrpSpPr/>
          <p:nvPr/>
        </p:nvGrpSpPr>
        <p:grpSpPr>
          <a:xfrm>
            <a:off x="683568" y="908720"/>
            <a:ext cx="3684777" cy="1468062"/>
            <a:chOff x="405583" y="2688824"/>
            <a:chExt cx="3684777" cy="1468062"/>
          </a:xfrm>
        </p:grpSpPr>
        <p:sp>
          <p:nvSpPr>
            <p:cNvPr id="79" name="Выноска со стрелкой вниз 78"/>
            <p:cNvSpPr/>
            <p:nvPr/>
          </p:nvSpPr>
          <p:spPr>
            <a:xfrm>
              <a:off x="405583" y="2688824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783458"/>
              <a:ext cx="2808312" cy="933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6" name="TextBox 45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Пирог 48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1" name="Пирог 50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2" name="Пирог 51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5" name="bird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9" cstate="print"/>
          <a:stretch>
            <a:fillRect/>
          </a:stretch>
        </p:blipFill>
        <p:spPr>
          <a:xfrm>
            <a:off x="30144" y="-10048"/>
            <a:ext cx="304800" cy="304800"/>
          </a:xfrm>
          <a:prstGeom prst="rect">
            <a:avLst/>
          </a:prstGeom>
        </p:spPr>
      </p:pic>
      <p:pic>
        <p:nvPicPr>
          <p:cNvPr id="56" name="Рисунок 55" descr="Безымянный88989-1.png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674" y="6505248"/>
            <a:ext cx="387742" cy="382896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8849865" y="-285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25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05889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4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67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0 -3.01874E-6 L -0.37795 0.34629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" y="17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1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68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0 -3.01874E-6 L -0.18906 0.34629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" y="17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19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0 -3.01874E-6 L 0 0.34629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2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25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Scale>
                                      <p:cBhvr>
                                        <p:cTn id="81" dur="1000" fill="hold"/>
                                        <p:tgtEl>
                                          <p:spTgt spid="75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4" presetClass="path" presetSubtype="0" accel="50000" decel="5000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Motion origin="layout" path="M 0 -3.01874E-6 L 0.18906 0.34629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17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28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nodeType="withEffect">
                                  <p:stCondLst>
                                    <p:cond delay="3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Scale>
                                      <p:cBhvr>
                                        <p:cTn id="97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64" presetClass="path" presetSubtype="0" accel="50000" decel="5000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Motion origin="layout" path="M 0 -3.01874E-6 L 0.37795 0.34629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" y="173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3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Motion origin="layout" path="M -3.33333E-6 4.88087E-7 L -0.32083 0.0936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" y="47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8" presetClass="entr" presetSubtype="16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21" grpId="0"/>
      <p:bldP spid="5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Группа 36"/>
          <p:cNvGrpSpPr/>
          <p:nvPr/>
        </p:nvGrpSpPr>
        <p:grpSpPr>
          <a:xfrm>
            <a:off x="4788024" y="1412776"/>
            <a:ext cx="4176464" cy="369332"/>
            <a:chOff x="4716016" y="1412776"/>
            <a:chExt cx="4176464" cy="369332"/>
          </a:xfrm>
        </p:grpSpPr>
        <p:sp>
          <p:nvSpPr>
            <p:cNvPr id="38" name="Пятиугольник 37"/>
            <p:cNvSpPr/>
            <p:nvPr/>
          </p:nvSpPr>
          <p:spPr>
            <a:xfrm flipH="1">
              <a:off x="4716016" y="1412776"/>
              <a:ext cx="4176464" cy="360040"/>
            </a:xfrm>
            <a:prstGeom prst="homePlat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 flipH="1">
              <a:off x="5148064" y="1412776"/>
              <a:ext cx="3672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Страничка для любознательных…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Облако 15"/>
          <p:cNvSpPr/>
          <p:nvPr/>
        </p:nvSpPr>
        <p:spPr>
          <a:xfrm rot="10800000">
            <a:off x="5148064" y="1844824"/>
            <a:ext cx="4968552" cy="5832648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Стрелка вправо 31">
            <a:hlinkClick r:id="rId3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>
            <a:hlinkClick r:id="rId4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Стрелка вправо 34">
            <a:hlinkClick r:id="rId5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74878" y="188640"/>
            <a:ext cx="859424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50" b="1" dirty="0" smtClean="0">
                <a:solidFill>
                  <a:srgbClr val="857B4B"/>
                </a:solidFill>
              </a:rPr>
              <a:t>Так как через наш посёлок протекает река </a:t>
            </a:r>
            <a:r>
              <a:rPr lang="ru-RU" sz="1750" b="1" dirty="0" err="1" smtClean="0">
                <a:solidFill>
                  <a:srgbClr val="857B4B"/>
                </a:solidFill>
              </a:rPr>
              <a:t>Клязьма</a:t>
            </a:r>
            <a:r>
              <a:rPr lang="ru-RU" sz="1750" b="1" dirty="0" smtClean="0">
                <a:solidFill>
                  <a:srgbClr val="857B4B"/>
                </a:solidFill>
              </a:rPr>
              <a:t>, а совсем недалеко в Мытищах</a:t>
            </a:r>
          </a:p>
          <a:p>
            <a:pPr algn="ctr"/>
            <a:r>
              <a:rPr lang="ru-RU" sz="1750" b="1" dirty="0" smtClean="0">
                <a:solidFill>
                  <a:srgbClr val="857B4B"/>
                </a:solidFill>
              </a:rPr>
              <a:t>река Яуза, то на воде очень часто можно увидеть уток и селезней. И если </a:t>
            </a:r>
          </a:p>
          <a:p>
            <a:pPr algn="ctr"/>
            <a:r>
              <a:rPr lang="ru-RU" sz="1750" b="1" dirty="0" smtClean="0">
                <a:solidFill>
                  <a:srgbClr val="857B4B"/>
                </a:solidFill>
              </a:rPr>
              <a:t>вы слышите кряканье, то это крякают самки-утки; самцы-селезни крякать не умеют!</a:t>
            </a:r>
            <a:endParaRPr lang="ru-RU" sz="1750" b="1" dirty="0">
              <a:solidFill>
                <a:srgbClr val="857B4B"/>
              </a:solidFill>
            </a:endParaRPr>
          </a:p>
        </p:txBody>
      </p:sp>
      <p:pic>
        <p:nvPicPr>
          <p:cNvPr id="11" name="Рисунок 10" descr="wooden blank sign [преобразованный]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777" y="2376264"/>
            <a:ext cx="2785223" cy="44371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67514" y="3130934"/>
            <a:ext cx="1764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Интересное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рядом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" name="Рисунок 11" descr="Безымянный-3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48064" y="3666911"/>
            <a:ext cx="2232248" cy="3074457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323528" y="2780928"/>
            <a:ext cx="4824536" cy="3744240"/>
            <a:chOff x="1428800" y="2662064"/>
            <a:chExt cx="4824536" cy="374424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7" y="2749112"/>
              <a:ext cx="4680520" cy="3545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Рамка 18"/>
            <p:cNvSpPr/>
            <p:nvPr/>
          </p:nvSpPr>
          <p:spPr>
            <a:xfrm>
              <a:off x="1428800" y="2662064"/>
              <a:ext cx="4824536" cy="3744240"/>
            </a:xfrm>
            <a:prstGeom prst="frame">
              <a:avLst>
                <a:gd name="adj1" fmla="val 346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23528" y="2780928"/>
            <a:ext cx="4824536" cy="3744240"/>
            <a:chOff x="1331640" y="3429000"/>
            <a:chExt cx="4824536" cy="374424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3490505"/>
              <a:ext cx="4680520" cy="3590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Рамка 17"/>
            <p:cNvSpPr/>
            <p:nvPr/>
          </p:nvSpPr>
          <p:spPr>
            <a:xfrm>
              <a:off x="1331640" y="3429000"/>
              <a:ext cx="4824536" cy="3744240"/>
            </a:xfrm>
            <a:prstGeom prst="frame">
              <a:avLst>
                <a:gd name="adj1" fmla="val 346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323528" y="2780928"/>
            <a:ext cx="4824536" cy="3744240"/>
            <a:chOff x="1043608" y="1556880"/>
            <a:chExt cx="4824536" cy="3744240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628800"/>
              <a:ext cx="4680520" cy="3646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Рамка 16"/>
            <p:cNvSpPr/>
            <p:nvPr/>
          </p:nvSpPr>
          <p:spPr>
            <a:xfrm>
              <a:off x="1043608" y="1556880"/>
              <a:ext cx="4824536" cy="3744240"/>
            </a:xfrm>
            <a:prstGeom prst="frame">
              <a:avLst>
                <a:gd name="adj1" fmla="val 346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323528" y="2780928"/>
            <a:ext cx="4824536" cy="3744240"/>
            <a:chOff x="971600" y="2204864"/>
            <a:chExt cx="4824536" cy="3744240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2276872"/>
              <a:ext cx="4672735" cy="36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Рамка 26"/>
            <p:cNvSpPr/>
            <p:nvPr/>
          </p:nvSpPr>
          <p:spPr>
            <a:xfrm>
              <a:off x="971600" y="2204864"/>
              <a:ext cx="4824536" cy="3744240"/>
            </a:xfrm>
            <a:prstGeom prst="frame">
              <a:avLst>
                <a:gd name="adj1" fmla="val 346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852997" y="908720"/>
            <a:ext cx="3791424" cy="1987300"/>
            <a:chOff x="881572" y="908720"/>
            <a:chExt cx="3791424" cy="1987300"/>
          </a:xfrm>
        </p:grpSpPr>
        <p:pic>
          <p:nvPicPr>
            <p:cNvPr id="30" name="Рисунок 29" descr="2017-09-12-16-19-52.png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572" y="1143794"/>
              <a:ext cx="1755737" cy="1645766"/>
            </a:xfrm>
            <a:prstGeom prst="rect">
              <a:avLst/>
            </a:prstGeom>
          </p:spPr>
        </p:pic>
        <p:pic>
          <p:nvPicPr>
            <p:cNvPr id="31" name="Рисунок 30" descr="Безымянный-4.png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7784" y="908720"/>
              <a:ext cx="2045212" cy="1987300"/>
            </a:xfrm>
            <a:prstGeom prst="rect">
              <a:avLst/>
            </a:prstGeom>
          </p:spPr>
        </p:pic>
      </p:grpSp>
      <p:sp>
        <p:nvSpPr>
          <p:cNvPr id="40" name="TextBox 39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ирог 40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Пирог 41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Пирог 42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Пирог 43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5" name="Рисунок 44" descr="Безымянный88989-1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674" y="6505248"/>
            <a:ext cx="387742" cy="38289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8849865" y="-285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26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7" name="Birds_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5" cstate="print"/>
          <a:stretch>
            <a:fillRect/>
          </a:stretch>
        </p:blipFill>
        <p:spPr>
          <a:xfrm>
            <a:off x="18728" y="2785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7180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848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848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848"/>
                            </p:stCondLst>
                            <p:childTnLst>
                              <p:par>
                                <p:cTn id="27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848"/>
                            </p:stCondLst>
                            <p:childTnLst>
                              <p:par>
                                <p:cTn id="31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848"/>
                            </p:stCondLst>
                            <p:childTnLst>
                              <p:par>
                                <p:cTn id="35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848"/>
                            </p:stCondLst>
                            <p:childTnLst>
                              <p:par>
                                <p:cTn id="3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16" grpId="0" animBg="1"/>
      <p:bldP spid="9" grpId="0"/>
      <p:bldP spid="44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блако 14"/>
          <p:cNvSpPr/>
          <p:nvPr/>
        </p:nvSpPr>
        <p:spPr>
          <a:xfrm rot="10800000" flipH="1">
            <a:off x="-1210407" y="2016224"/>
            <a:ext cx="5184576" cy="5301208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Стрелка вправо 31">
            <a:hlinkClick r:id="rId3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>
            <a:hlinkClick r:id="rId4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Стрелка вправо 34">
            <a:hlinkClick r:id="rId5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74878" y="692696"/>
            <a:ext cx="4009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57B4B"/>
                </a:solidFill>
              </a:rPr>
              <a:t>Один раз мы видели гнездо аистов. </a:t>
            </a:r>
          </a:p>
          <a:p>
            <a:pPr algn="ctr"/>
            <a:r>
              <a:rPr lang="ru-RU" b="1" dirty="0" smtClean="0">
                <a:solidFill>
                  <a:srgbClr val="857B4B"/>
                </a:solidFill>
              </a:rPr>
              <a:t>А если смотреть наверх, то часто на деревьях можно увидеть различные гнёзда птиц.</a:t>
            </a:r>
            <a:endParaRPr lang="ru-RU" b="1" dirty="0">
              <a:solidFill>
                <a:srgbClr val="857B4B"/>
              </a:solidFill>
            </a:endParaRPr>
          </a:p>
        </p:txBody>
      </p:sp>
      <p:pic>
        <p:nvPicPr>
          <p:cNvPr id="11" name="Рисунок 10" descr="wooden blank sign [преобразованный]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20888"/>
            <a:ext cx="2785223" cy="44371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0677" y="3198718"/>
            <a:ext cx="18763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Мои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наблюдения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12" name="Рисунок 11" descr="Безымянный-3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3645024"/>
            <a:ext cx="2232248" cy="3074457"/>
          </a:xfrm>
          <a:prstGeom prst="rect">
            <a:avLst/>
          </a:prstGeom>
        </p:spPr>
      </p:pic>
      <p:sp>
        <p:nvSpPr>
          <p:cNvPr id="17" name="Пятиугольник 16"/>
          <p:cNvSpPr/>
          <p:nvPr/>
        </p:nvSpPr>
        <p:spPr>
          <a:xfrm>
            <a:off x="261248" y="260648"/>
            <a:ext cx="3878704" cy="36004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74888" y="231464"/>
            <a:ext cx="351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Страничка из семейного архива…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ирог 19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Пирог 20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Пирог 21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ирог 22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6" name="Рисунок 25" descr="Безымянный88989-1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674" y="6505248"/>
            <a:ext cx="387742" cy="382896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4355976" y="313376"/>
            <a:ext cx="4464496" cy="3096168"/>
            <a:chOff x="4355976" y="313376"/>
            <a:chExt cx="4464496" cy="309616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4355976" y="313376"/>
              <a:ext cx="4464496" cy="3096168"/>
              <a:chOff x="4355976" y="313376"/>
              <a:chExt cx="4464496" cy="3096168"/>
            </a:xfrm>
          </p:grpSpPr>
          <p:pic>
            <p:nvPicPr>
              <p:cNvPr id="5122" name="Picture 2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7983" y="392944"/>
                <a:ext cx="4353521" cy="2922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6" name="Рамка 15"/>
              <p:cNvSpPr/>
              <p:nvPr/>
            </p:nvSpPr>
            <p:spPr>
              <a:xfrm>
                <a:off x="4355976" y="313376"/>
                <a:ext cx="4464496" cy="3096168"/>
              </a:xfrm>
              <a:prstGeom prst="frame">
                <a:avLst>
                  <a:gd name="adj1" fmla="val 3464"/>
                </a:avLst>
              </a:prstGeom>
              <a:pattFill prst="wdUpDiag">
                <a:fgClr>
                  <a:schemeClr val="accent3">
                    <a:lumMod val="60000"/>
                    <a:lumOff val="40000"/>
                  </a:schemeClr>
                </a:fgClr>
                <a:bgClr>
                  <a:schemeClr val="accent3">
                    <a:lumMod val="75000"/>
                  </a:schemeClr>
                </a:bgClr>
              </a:patt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4431328" y="372848"/>
              <a:ext cx="23599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50" b="1" dirty="0" smtClean="0">
                  <a:solidFill>
                    <a:schemeClr val="bg1"/>
                  </a:solidFill>
                </a:rPr>
                <a:t>Фото из семейного альбома – 2012 г.</a:t>
              </a:r>
              <a:endParaRPr lang="ru-RU" sz="10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4355976" y="3458184"/>
            <a:ext cx="4464496" cy="3096168"/>
            <a:chOff x="4355976" y="3458184"/>
            <a:chExt cx="4464496" cy="3096168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4355976" y="3458184"/>
              <a:ext cx="4464496" cy="3096168"/>
              <a:chOff x="4355976" y="3458184"/>
              <a:chExt cx="4464496" cy="3096168"/>
            </a:xfrm>
          </p:grpSpPr>
          <p:pic>
            <p:nvPicPr>
              <p:cNvPr id="5123" name="Picture 3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0700" y="3552920"/>
                <a:ext cx="4334287" cy="2909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4" name="Рамка 13"/>
              <p:cNvSpPr/>
              <p:nvPr/>
            </p:nvSpPr>
            <p:spPr>
              <a:xfrm>
                <a:off x="4355976" y="3458184"/>
                <a:ext cx="4464496" cy="3096168"/>
              </a:xfrm>
              <a:prstGeom prst="frame">
                <a:avLst>
                  <a:gd name="adj1" fmla="val 3464"/>
                </a:avLst>
              </a:prstGeom>
              <a:pattFill prst="wdUpDiag">
                <a:fgClr>
                  <a:schemeClr val="accent3">
                    <a:lumMod val="60000"/>
                    <a:lumOff val="40000"/>
                  </a:schemeClr>
                </a:fgClr>
                <a:bgClr>
                  <a:schemeClr val="accent3">
                    <a:lumMod val="75000"/>
                  </a:schemeClr>
                </a:bgClr>
              </a:patt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4407888" y="3502680"/>
              <a:ext cx="23599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50" b="1" dirty="0" smtClean="0"/>
                <a:t>Фото из семейного альбома – 2016 г.</a:t>
              </a:r>
              <a:endParaRPr lang="ru-RU" sz="1050" b="1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8849865" y="-285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27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6" name="Birds_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18728" y="2785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7180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976"/>
                            </p:stCondLst>
                            <p:childTnLst>
                              <p:par>
                                <p:cTn id="3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5" grpId="0" animBg="1"/>
      <p:bldP spid="9" grpId="0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33110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лето"/>
          <p:cNvGrpSpPr/>
          <p:nvPr/>
        </p:nvGrpSpPr>
        <p:grpSpPr>
          <a:xfrm>
            <a:off x="3597396" y="230927"/>
            <a:ext cx="1944216" cy="720080"/>
            <a:chOff x="6012160" y="239889"/>
            <a:chExt cx="1944216" cy="720080"/>
          </a:xfrm>
        </p:grpSpPr>
        <p:sp>
          <p:nvSpPr>
            <p:cNvPr id="29" name="Блок-схема: задержка 28"/>
            <p:cNvSpPr/>
            <p:nvPr/>
          </p:nvSpPr>
          <p:spPr>
            <a:xfrm rot="5400000">
              <a:off x="6624228" y="-372179"/>
              <a:ext cx="720080" cy="1944216"/>
            </a:xfrm>
            <a:prstGeom prst="flowChartDelay">
              <a:avLst/>
            </a:prstGeom>
            <a:solidFill>
              <a:srgbClr val="92D05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Picture 7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332656"/>
              <a:ext cx="1659064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1" name="весна"/>
          <p:cNvGrpSpPr/>
          <p:nvPr/>
        </p:nvGrpSpPr>
        <p:grpSpPr>
          <a:xfrm>
            <a:off x="827584" y="230927"/>
            <a:ext cx="1944216" cy="720080"/>
            <a:chOff x="827584" y="251023"/>
            <a:chExt cx="1944216" cy="720080"/>
          </a:xfrm>
        </p:grpSpPr>
        <p:sp>
          <p:nvSpPr>
            <p:cNvPr id="32" name="Блок-схема: задержка 31"/>
            <p:cNvSpPr/>
            <p:nvPr/>
          </p:nvSpPr>
          <p:spPr>
            <a:xfrm rot="5400000">
              <a:off x="1439652" y="-361045"/>
              <a:ext cx="720080" cy="1944216"/>
            </a:xfrm>
            <a:prstGeom prst="flowChartDelay">
              <a:avLst/>
            </a:prstGeom>
            <a:solidFill>
              <a:srgbClr val="92D05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2" y="323031"/>
              <a:ext cx="1728192" cy="428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4" name="осень"/>
          <p:cNvGrpSpPr/>
          <p:nvPr/>
        </p:nvGrpSpPr>
        <p:grpSpPr>
          <a:xfrm>
            <a:off x="6237809" y="230264"/>
            <a:ext cx="1944216" cy="720080"/>
            <a:chOff x="6237809" y="230264"/>
            <a:chExt cx="1944216" cy="720080"/>
          </a:xfrm>
        </p:grpSpPr>
        <p:sp>
          <p:nvSpPr>
            <p:cNvPr id="35" name="Блок-схема: задержка 34"/>
            <p:cNvSpPr/>
            <p:nvPr/>
          </p:nvSpPr>
          <p:spPr>
            <a:xfrm rot="5400000">
              <a:off x="6849877" y="-381804"/>
              <a:ext cx="720080" cy="1944216"/>
            </a:xfrm>
            <a:prstGeom prst="flowChartDelay">
              <a:avLst/>
            </a:prstGeom>
            <a:solidFill>
              <a:srgbClr val="92D05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9067" y="303781"/>
              <a:ext cx="1741155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8" name="Рисунок 27" descr="wooden blank sign [преобразованный1]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928" y="2348880"/>
            <a:ext cx="2830424" cy="450912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431212" y="3024596"/>
            <a:ext cx="19573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Посмотри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вокруг</a:t>
            </a:r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5" name="Стрелка вправо 54">
            <a:hlinkClick r:id="rId7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TextBox 56">
            <a:hlinkClick r:id="rId8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8" name="Стрелка вправо 57">
            <a:hlinkClick r:id="rId9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ирог 25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Пирог 36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Пирог 37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Пирог 38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0" name="Рисунок 39" descr="butterfly (351).gif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95762">
            <a:off x="-447464" y="1304018"/>
            <a:ext cx="3391406" cy="495300"/>
          </a:xfrm>
          <a:prstGeom prst="rect">
            <a:avLst/>
          </a:prstGeom>
        </p:spPr>
      </p:pic>
      <p:grpSp>
        <p:nvGrpSpPr>
          <p:cNvPr id="2" name="Группа 30"/>
          <p:cNvGrpSpPr/>
          <p:nvPr/>
        </p:nvGrpSpPr>
        <p:grpSpPr>
          <a:xfrm>
            <a:off x="1187624" y="2420888"/>
            <a:ext cx="2880320" cy="1512168"/>
            <a:chOff x="1187624" y="2420888"/>
            <a:chExt cx="2880320" cy="1512168"/>
          </a:xfrm>
        </p:grpSpPr>
        <p:sp>
          <p:nvSpPr>
            <p:cNvPr id="22" name="Овальная выноска 21"/>
            <p:cNvSpPr/>
            <p:nvPr/>
          </p:nvSpPr>
          <p:spPr>
            <a:xfrm flipH="1">
              <a:off x="1187624" y="2420888"/>
              <a:ext cx="2880320" cy="1512168"/>
            </a:xfrm>
            <a:prstGeom prst="wedgeEllipseCallout">
              <a:avLst>
                <a:gd name="adj1" fmla="val -38544"/>
                <a:gd name="adj2" fmla="val 66956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10025" y="2603004"/>
              <a:ext cx="25891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2">
                      <a:lumMod val="50000"/>
                    </a:schemeClr>
                  </a:solidFill>
                </a:rPr>
                <a:t>А кого же больше</a:t>
              </a:r>
            </a:p>
            <a:p>
              <a:pPr algn="ctr"/>
              <a:r>
                <a:rPr lang="ru-RU" sz="2000" b="1" smtClean="0">
                  <a:solidFill>
                    <a:schemeClr val="bg2">
                      <a:lumMod val="50000"/>
                    </a:schemeClr>
                  </a:solidFill>
                </a:rPr>
                <a:t>всего </a:t>
              </a:r>
              <a:r>
                <a:rPr lang="ru-RU" sz="2000" b="1" dirty="0" smtClean="0">
                  <a:solidFill>
                    <a:schemeClr val="bg2">
                      <a:lumMod val="50000"/>
                    </a:schemeClr>
                  </a:solidFill>
                </a:rPr>
                <a:t>вокруг нас?</a:t>
              </a:r>
            </a:p>
            <a:p>
              <a:pPr algn="ctr"/>
              <a:r>
                <a:rPr lang="ru-RU" sz="2000" b="1" dirty="0" smtClean="0">
                  <a:solidFill>
                    <a:schemeClr val="bg2">
                      <a:lumMod val="50000"/>
                    </a:schemeClr>
                  </a:solidFill>
                </a:rPr>
                <a:t>Конечно, насекомых!</a:t>
              </a:r>
              <a:endParaRPr lang="ru-RU" sz="20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23" name="Рисунок 22" descr="Безымянный-3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2972679"/>
            <a:ext cx="2664296" cy="3768689"/>
          </a:xfrm>
          <a:prstGeom prst="rect">
            <a:avLst/>
          </a:prstGeom>
        </p:spPr>
      </p:pic>
      <p:pic>
        <p:nvPicPr>
          <p:cNvPr id="41" name="Рисунок 40" descr="2017-09-18-08-08-17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32040" y="3429000"/>
            <a:ext cx="1246942" cy="1368152"/>
          </a:xfrm>
          <a:prstGeom prst="rect">
            <a:avLst/>
          </a:prstGeom>
        </p:spPr>
      </p:pic>
      <p:pic>
        <p:nvPicPr>
          <p:cNvPr id="43" name="Рисунок 42" descr="Безымянный88989-1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674" y="6505248"/>
            <a:ext cx="387742" cy="38289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849865" y="-285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28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962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2" y="144463"/>
            <a:ext cx="8795873" cy="659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6213952"/>
            <a:ext cx="124264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бабочка</a:t>
            </a:r>
            <a:endParaRPr lang="ru-RU" sz="23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0616" y="6221711"/>
            <a:ext cx="13035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муравей</a:t>
            </a:r>
            <a:endParaRPr lang="ru-RU" sz="2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9377" y="6222852"/>
            <a:ext cx="96051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червь</a:t>
            </a:r>
            <a:endParaRPr lang="ru-RU" sz="23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30552" y="6212929"/>
            <a:ext cx="133850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стрекоза</a:t>
            </a:r>
            <a:endParaRPr lang="ru-RU" sz="23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4802" y="6212930"/>
            <a:ext cx="100187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комар</a:t>
            </a:r>
            <a:endParaRPr lang="ru-RU" sz="23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трелка вправо 23">
            <a:hlinkClick r:id="rId4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>
            <a:hlinkClick r:id="rId5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Стрелка вправо 26">
            <a:hlinkClick r:id="rId6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07861" y="203257"/>
            <a:ext cx="8594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</a:rPr>
              <a:t>Так как наш район окружают леса и болота, реки и поля то разнообразных</a:t>
            </a:r>
          </a:p>
          <a:p>
            <a:pPr algn="r"/>
            <a:r>
              <a:rPr lang="ru-RU" b="1" dirty="0" smtClean="0">
                <a:solidFill>
                  <a:schemeClr val="bg1"/>
                </a:solidFill>
              </a:rPr>
              <a:t>насекомых у нас водится огромное количество. В воздухе, и в земле, и на воде.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7" name="Рисунок 46" descr="Безымянный33-4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5115328"/>
            <a:ext cx="7603197" cy="1221094"/>
          </a:xfrm>
          <a:prstGeom prst="rect">
            <a:avLst/>
          </a:prstGeom>
        </p:spPr>
      </p:pic>
      <p:pic>
        <p:nvPicPr>
          <p:cNvPr id="48" name="Рисунок 47" descr="Безымянный33-4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022223"/>
            <a:ext cx="4032448" cy="647623"/>
          </a:xfrm>
          <a:prstGeom prst="rect">
            <a:avLst/>
          </a:prstGeom>
        </p:spPr>
      </p:pic>
      <p:grpSp>
        <p:nvGrpSpPr>
          <p:cNvPr id="76" name="фото бабочка"/>
          <p:cNvGrpSpPr/>
          <p:nvPr/>
        </p:nvGrpSpPr>
        <p:grpSpPr>
          <a:xfrm>
            <a:off x="1920057" y="1700808"/>
            <a:ext cx="5303886" cy="3456384"/>
            <a:chOff x="3453408" y="2742456"/>
            <a:chExt cx="5303886" cy="3456384"/>
          </a:xfrm>
        </p:grpSpPr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2852936"/>
              <a:ext cx="5112568" cy="331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5" name="Рамка 54"/>
            <p:cNvSpPr/>
            <p:nvPr/>
          </p:nvSpPr>
          <p:spPr>
            <a:xfrm>
              <a:off x="3453408" y="2742456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надпись бабочка"/>
          <p:cNvGrpSpPr/>
          <p:nvPr/>
        </p:nvGrpSpPr>
        <p:grpSpPr>
          <a:xfrm>
            <a:off x="683568" y="908720"/>
            <a:ext cx="3684777" cy="1468062"/>
            <a:chOff x="1005136" y="2570538"/>
            <a:chExt cx="3684777" cy="1468062"/>
          </a:xfrm>
        </p:grpSpPr>
        <p:sp>
          <p:nvSpPr>
            <p:cNvPr id="69" name="Выноска со стрелкой вниз 68"/>
            <p:cNvSpPr/>
            <p:nvPr/>
          </p:nvSpPr>
          <p:spPr>
            <a:xfrm>
              <a:off x="1005136" y="2570538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705" y="2692750"/>
              <a:ext cx="3528392" cy="808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7" name="фото муравей"/>
          <p:cNvGrpSpPr/>
          <p:nvPr/>
        </p:nvGrpSpPr>
        <p:grpSpPr>
          <a:xfrm>
            <a:off x="1920057" y="1700808"/>
            <a:ext cx="5303886" cy="3456384"/>
            <a:chOff x="3301008" y="2590056"/>
            <a:chExt cx="5303886" cy="3456384"/>
          </a:xfrm>
        </p:grpSpPr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2636913"/>
              <a:ext cx="5112568" cy="3384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4" name="Рамка 53"/>
            <p:cNvSpPr/>
            <p:nvPr/>
          </p:nvSpPr>
          <p:spPr>
            <a:xfrm>
              <a:off x="3301008" y="2590056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надпись муравей"/>
          <p:cNvGrpSpPr/>
          <p:nvPr/>
        </p:nvGrpSpPr>
        <p:grpSpPr>
          <a:xfrm>
            <a:off x="683568" y="908720"/>
            <a:ext cx="3684777" cy="1468062"/>
            <a:chOff x="852736" y="2418138"/>
            <a:chExt cx="3684777" cy="1468062"/>
          </a:xfrm>
        </p:grpSpPr>
        <p:sp>
          <p:nvSpPr>
            <p:cNvPr id="68" name="Выноска со стрелкой вниз 67"/>
            <p:cNvSpPr/>
            <p:nvPr/>
          </p:nvSpPr>
          <p:spPr>
            <a:xfrm>
              <a:off x="852736" y="2418138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928" y="2492896"/>
              <a:ext cx="3455747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0" name="фото комар"/>
          <p:cNvGrpSpPr/>
          <p:nvPr/>
        </p:nvGrpSpPr>
        <p:grpSpPr>
          <a:xfrm>
            <a:off x="1920057" y="1700808"/>
            <a:ext cx="5303886" cy="3456384"/>
            <a:chOff x="3148608" y="2437656"/>
            <a:chExt cx="5303886" cy="3456384"/>
          </a:xfrm>
        </p:grpSpPr>
        <p:pic>
          <p:nvPicPr>
            <p:cNvPr id="4106" name="Picture 10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2492896"/>
              <a:ext cx="5184576" cy="3294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3" name="Рамка 52"/>
            <p:cNvSpPr/>
            <p:nvPr/>
          </p:nvSpPr>
          <p:spPr>
            <a:xfrm>
              <a:off x="3148608" y="2437656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73" name="надпись комар"/>
          <p:cNvGrpSpPr/>
          <p:nvPr/>
        </p:nvGrpSpPr>
        <p:grpSpPr>
          <a:xfrm>
            <a:off x="683568" y="908720"/>
            <a:ext cx="3684777" cy="1468062"/>
            <a:chOff x="700336" y="2265738"/>
            <a:chExt cx="3684777" cy="1468062"/>
          </a:xfrm>
        </p:grpSpPr>
        <p:sp>
          <p:nvSpPr>
            <p:cNvPr id="67" name="Выноска со стрелкой вниз 66"/>
            <p:cNvSpPr/>
            <p:nvPr/>
          </p:nvSpPr>
          <p:spPr>
            <a:xfrm>
              <a:off x="700336" y="2265738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017" y="2296968"/>
              <a:ext cx="3240359" cy="1005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5" name="фото червь"/>
          <p:cNvGrpSpPr/>
          <p:nvPr/>
        </p:nvGrpSpPr>
        <p:grpSpPr>
          <a:xfrm>
            <a:off x="1920057" y="1700808"/>
            <a:ext cx="5303886" cy="3456384"/>
            <a:chOff x="2996208" y="2285256"/>
            <a:chExt cx="5303886" cy="3456384"/>
          </a:xfrm>
        </p:grpSpPr>
        <p:pic>
          <p:nvPicPr>
            <p:cNvPr id="4108" name="Picture 12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2385218"/>
              <a:ext cx="5184576" cy="3276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2" name="Рамка 51"/>
            <p:cNvSpPr/>
            <p:nvPr/>
          </p:nvSpPr>
          <p:spPr>
            <a:xfrm>
              <a:off x="2996208" y="2285256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74" name="надпись червь"/>
          <p:cNvGrpSpPr/>
          <p:nvPr/>
        </p:nvGrpSpPr>
        <p:grpSpPr>
          <a:xfrm>
            <a:off x="683568" y="908720"/>
            <a:ext cx="3684777" cy="1468062"/>
            <a:chOff x="547936" y="2113338"/>
            <a:chExt cx="3684777" cy="1468062"/>
          </a:xfrm>
        </p:grpSpPr>
        <p:sp>
          <p:nvSpPr>
            <p:cNvPr id="61" name="Выноска со стрелкой вниз 60"/>
            <p:cNvSpPr/>
            <p:nvPr/>
          </p:nvSpPr>
          <p:spPr>
            <a:xfrm>
              <a:off x="547936" y="2113338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596" y="2142905"/>
              <a:ext cx="3248484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6" name="фото стрекоза"/>
          <p:cNvGrpSpPr/>
          <p:nvPr/>
        </p:nvGrpSpPr>
        <p:grpSpPr>
          <a:xfrm>
            <a:off x="1920057" y="1700808"/>
            <a:ext cx="5303886" cy="3456384"/>
            <a:chOff x="2843808" y="2132856"/>
            <a:chExt cx="5303886" cy="3456384"/>
          </a:xfrm>
        </p:grpSpPr>
        <p:pic>
          <p:nvPicPr>
            <p:cNvPr id="4109" name="Picture 13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2204865"/>
              <a:ext cx="5184576" cy="3330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1" name="Рамка 50"/>
            <p:cNvSpPr/>
            <p:nvPr/>
          </p:nvSpPr>
          <p:spPr>
            <a:xfrm>
              <a:off x="2843808" y="2132856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75" name="надпись стрекоза"/>
          <p:cNvGrpSpPr/>
          <p:nvPr/>
        </p:nvGrpSpPr>
        <p:grpSpPr>
          <a:xfrm>
            <a:off x="683568" y="908720"/>
            <a:ext cx="3684777" cy="1468062"/>
            <a:chOff x="395536" y="1960938"/>
            <a:chExt cx="3684777" cy="1468062"/>
          </a:xfrm>
        </p:grpSpPr>
        <p:sp>
          <p:nvSpPr>
            <p:cNvPr id="57" name="Выноска со стрелкой вниз 56"/>
            <p:cNvSpPr/>
            <p:nvPr/>
          </p:nvSpPr>
          <p:spPr>
            <a:xfrm>
              <a:off x="395536" y="1960938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5" y="2013996"/>
              <a:ext cx="3528391" cy="9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6" name="TextBox 55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Пирог 49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8" name="Пирог 57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9" name="Пирог 58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2" name="Рисунок 61" descr="Безымянный88989-1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674" y="6505248"/>
            <a:ext cx="387742" cy="382896"/>
          </a:xfrm>
          <a:prstGeom prst="rect">
            <a:avLst/>
          </a:prstGeom>
        </p:spPr>
      </p:pic>
      <p:pic>
        <p:nvPicPr>
          <p:cNvPr id="60" name="bu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20" cstate="print"/>
          <a:stretch>
            <a:fillRect/>
          </a:stretch>
        </p:blipFill>
        <p:spPr>
          <a:xfrm>
            <a:off x="50240" y="20096"/>
            <a:ext cx="304800" cy="30480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8849865" y="-285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29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05889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89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0 -3.01874E-6 L -0.37795 0.34629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" y="17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1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0 -3.01874E-6 L -0.18906 0.34629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" y="17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19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0 -3.01874E-6 L 0 0.34629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2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25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Scale>
                                      <p:cBhvr>
                                        <p:cTn id="81" dur="1000" fill="hold"/>
                                        <p:tgtEl>
                                          <p:spTgt spid="85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Motion origin="layout" path="M 0 -3.01874E-6 L 0.18906 0.34629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17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28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nodeType="withEffect">
                                  <p:stCondLst>
                                    <p:cond delay="3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Scale>
                                      <p:cBhvr>
                                        <p:cTn id="97" dur="1000" fill="hold"/>
                                        <p:tgtEl>
                                          <p:spTgt spid="86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Motion origin="layout" path="M 0 -3.01874E-6 L 0.37795 0.34629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" y="173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3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Motion origin="layout" path="M 2.77778E-7 -7.40227E-8 L -0.25191 0.1251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6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8" presetClass="entr" presetSubtype="16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  <p:bldLst>
      <p:bldP spid="21" grpId="0"/>
      <p:bldP spid="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525148" y="3080313"/>
            <a:ext cx="8136904" cy="3343913"/>
            <a:chOff x="525148" y="3080313"/>
            <a:chExt cx="8136904" cy="3343913"/>
          </a:xfrm>
        </p:grpSpPr>
        <p:sp>
          <p:nvSpPr>
            <p:cNvPr id="60" name="TextBox 59"/>
            <p:cNvSpPr txBox="1"/>
            <p:nvPr/>
          </p:nvSpPr>
          <p:spPr>
            <a:xfrm>
              <a:off x="755576" y="3374990"/>
              <a:ext cx="762152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sz="2000" dirty="0" smtClean="0">
                  <a:solidFill>
                    <a:schemeClr val="accent3">
                      <a:lumMod val="50000"/>
                    </a:schemeClr>
                  </a:solidFill>
                </a:rPr>
                <a:t>Заинтересовать учащихся природой родного края.</a:t>
              </a:r>
            </a:p>
            <a:p>
              <a:endParaRPr lang="ru-RU" sz="2000" dirty="0" smtClean="0">
                <a:solidFill>
                  <a:schemeClr val="accent3">
                    <a:lumMod val="50000"/>
                  </a:schemeClr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sz="2000" dirty="0" smtClean="0">
                  <a:solidFill>
                    <a:schemeClr val="accent3">
                      <a:lumMod val="50000"/>
                    </a:schemeClr>
                  </a:solidFill>
                </a:rPr>
                <a:t>Познакомить с редкими (занесёнными в красную книгу насекомыми) и опасными растениями.</a:t>
              </a:r>
            </a:p>
            <a:p>
              <a:endParaRPr lang="ru-RU" sz="2000" dirty="0" smtClean="0">
                <a:solidFill>
                  <a:schemeClr val="accent3">
                    <a:lumMod val="50000"/>
                  </a:schemeClr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sz="2000" dirty="0" smtClean="0">
                  <a:solidFill>
                    <a:schemeClr val="accent3">
                      <a:lumMod val="50000"/>
                    </a:schemeClr>
                  </a:solidFill>
                </a:rPr>
                <a:t>Поделиться примерами из личных наблюдений.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ru-RU" sz="20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61" name="Рамка 60"/>
            <p:cNvSpPr/>
            <p:nvPr/>
          </p:nvSpPr>
          <p:spPr>
            <a:xfrm>
              <a:off x="525148" y="3080313"/>
              <a:ext cx="8136904" cy="3343913"/>
            </a:xfrm>
            <a:prstGeom prst="frame">
              <a:avLst>
                <a:gd name="adj1" fmla="val 540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457496" y="1059830"/>
            <a:ext cx="8315178" cy="1129605"/>
            <a:chOff x="457496" y="1059830"/>
            <a:chExt cx="8315178" cy="1129605"/>
          </a:xfrm>
        </p:grpSpPr>
        <p:sp>
          <p:nvSpPr>
            <p:cNvPr id="40" name="TextBox 39"/>
            <p:cNvSpPr txBox="1"/>
            <p:nvPr/>
          </p:nvSpPr>
          <p:spPr>
            <a:xfrm>
              <a:off x="697739" y="1424577"/>
              <a:ext cx="77917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u="sng" dirty="0" smtClean="0">
                  <a:solidFill>
                    <a:schemeClr val="accent3">
                      <a:lumMod val="50000"/>
                    </a:schemeClr>
                  </a:solidFill>
                </a:rPr>
                <a:t>Рассказать о любви и бережном отношении к природе родного края.</a:t>
              </a:r>
            </a:p>
          </p:txBody>
        </p:sp>
        <p:sp>
          <p:nvSpPr>
            <p:cNvPr id="42" name="Рамка 41"/>
            <p:cNvSpPr/>
            <p:nvPr/>
          </p:nvSpPr>
          <p:spPr>
            <a:xfrm>
              <a:off x="457496" y="1059830"/>
              <a:ext cx="8315178" cy="1129605"/>
            </a:xfrm>
            <a:prstGeom prst="frame">
              <a:avLst>
                <a:gd name="adj1" fmla="val 540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Пирог 50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3" name="Пирог 52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4" name="Пирог 53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5" name="Пирог 54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7" name="Рисунок 56" descr="Безымянный88989-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674" y="6505248"/>
            <a:ext cx="387742" cy="382896"/>
          </a:xfrm>
          <a:prstGeom prst="rect">
            <a:avLst/>
          </a:prstGeom>
        </p:spPr>
      </p:pic>
      <p:pic>
        <p:nvPicPr>
          <p:cNvPr id="7170" name="Picture 2" hidden="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688" y="260648"/>
            <a:ext cx="7272808" cy="110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Стрелка вправо 67">
            <a:hlinkClick r:id="rId4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TextBox 69">
            <a:hlinkClick r:id="rId5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1" name="Стрелка вправо 70">
            <a:hlinkClick r:id="rId6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8887965" y="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3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176" y="276999"/>
            <a:ext cx="4526233" cy="7335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47" y="2276872"/>
            <a:ext cx="5612368" cy="83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6967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4788024" y="1412776"/>
            <a:ext cx="4176464" cy="369332"/>
            <a:chOff x="4716016" y="1412776"/>
            <a:chExt cx="4176464" cy="369332"/>
          </a:xfrm>
        </p:grpSpPr>
        <p:sp>
          <p:nvSpPr>
            <p:cNvPr id="18" name="Пятиугольник 17"/>
            <p:cNvSpPr/>
            <p:nvPr/>
          </p:nvSpPr>
          <p:spPr>
            <a:xfrm flipH="1">
              <a:off x="4716016" y="1412776"/>
              <a:ext cx="4176464" cy="360040"/>
            </a:xfrm>
            <a:prstGeom prst="homePlat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5148064" y="1412776"/>
              <a:ext cx="3672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Страничка для любознательных…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Облако 15"/>
          <p:cNvSpPr/>
          <p:nvPr/>
        </p:nvSpPr>
        <p:spPr>
          <a:xfrm rot="10800000">
            <a:off x="5148064" y="1844824"/>
            <a:ext cx="4968552" cy="5832648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Стрелка вправо 31">
            <a:hlinkClick r:id="rId3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>
            <a:hlinkClick r:id="rId4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Стрелка вправо 34">
            <a:hlinkClick r:id="rId5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74878" y="188640"/>
            <a:ext cx="8594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57B4B"/>
                </a:solidFill>
              </a:rPr>
              <a:t>В нашей местности обитает редкая </a:t>
            </a:r>
            <a:r>
              <a:rPr lang="ru-RU" b="1" u="sng" dirty="0" smtClean="0">
                <a:solidFill>
                  <a:srgbClr val="C00000"/>
                </a:solidFill>
              </a:rPr>
              <a:t>бабочка-мокрица</a:t>
            </a:r>
            <a:r>
              <a:rPr lang="ru-RU" b="1" dirty="0" smtClean="0">
                <a:solidFill>
                  <a:srgbClr val="857B4B"/>
                </a:solidFill>
              </a:rPr>
              <a:t>, которая занесена в </a:t>
            </a:r>
          </a:p>
          <a:p>
            <a:pPr algn="ctr"/>
            <a:r>
              <a:rPr lang="ru-RU" b="1" dirty="0" smtClean="0">
                <a:solidFill>
                  <a:srgbClr val="857B4B"/>
                </a:solidFill>
              </a:rPr>
              <a:t>Красную книгу Московской области. Она может встретиться в лесах с дубом и на </a:t>
            </a:r>
          </a:p>
          <a:p>
            <a:pPr algn="ctr"/>
            <a:r>
              <a:rPr lang="ru-RU" b="1" dirty="0" smtClean="0">
                <a:solidFill>
                  <a:srgbClr val="857B4B"/>
                </a:solidFill>
              </a:rPr>
              <a:t>хорошо прогреваемых полянах.</a:t>
            </a:r>
            <a:endParaRPr lang="ru-RU" b="1" dirty="0">
              <a:solidFill>
                <a:srgbClr val="857B4B"/>
              </a:solidFill>
            </a:endParaRPr>
          </a:p>
        </p:txBody>
      </p:sp>
      <p:pic>
        <p:nvPicPr>
          <p:cNvPr id="11" name="Рисунок 10" descr="wooden blank sign [преобразованный]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777" y="2376264"/>
            <a:ext cx="2785223" cy="44371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67514" y="3130934"/>
            <a:ext cx="1764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Интересное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рядом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" name="Рисунок 11" descr="Безымянный-3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48064" y="3666911"/>
            <a:ext cx="2232248" cy="3074457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323528" y="2780928"/>
            <a:ext cx="4824536" cy="3744240"/>
            <a:chOff x="971600" y="2204864"/>
            <a:chExt cx="4824536" cy="3744240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2323017"/>
              <a:ext cx="4693333" cy="3522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Рамка 26"/>
            <p:cNvSpPr/>
            <p:nvPr/>
          </p:nvSpPr>
          <p:spPr>
            <a:xfrm>
              <a:off x="971600" y="2204864"/>
              <a:ext cx="4824536" cy="3744240"/>
            </a:xfrm>
            <a:prstGeom prst="frame">
              <a:avLst>
                <a:gd name="adj1" fmla="val 346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23528" y="2780928"/>
            <a:ext cx="4824536" cy="3744240"/>
            <a:chOff x="1428800" y="2662064"/>
            <a:chExt cx="4824536" cy="374424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708920"/>
              <a:ext cx="4632176" cy="3672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Рамка 21"/>
            <p:cNvSpPr/>
            <p:nvPr/>
          </p:nvSpPr>
          <p:spPr>
            <a:xfrm>
              <a:off x="1428800" y="2662064"/>
              <a:ext cx="4824536" cy="3744240"/>
            </a:xfrm>
            <a:prstGeom prst="frame">
              <a:avLst>
                <a:gd name="adj1" fmla="val 346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23528" y="2780928"/>
            <a:ext cx="4824536" cy="3744240"/>
            <a:chOff x="1276400" y="2509664"/>
            <a:chExt cx="4824536" cy="374424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564904"/>
              <a:ext cx="4680520" cy="36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Рамка 20"/>
            <p:cNvSpPr/>
            <p:nvPr/>
          </p:nvSpPr>
          <p:spPr>
            <a:xfrm>
              <a:off x="1276400" y="2509664"/>
              <a:ext cx="4824536" cy="3744240"/>
            </a:xfrm>
            <a:prstGeom prst="frame">
              <a:avLst>
                <a:gd name="adj1" fmla="val 346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323528" y="2780928"/>
            <a:ext cx="4824536" cy="3744240"/>
            <a:chOff x="1124000" y="2357264"/>
            <a:chExt cx="4824536" cy="3744240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87624" y="2461080"/>
              <a:ext cx="4707925" cy="3528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Рамка 19"/>
            <p:cNvSpPr/>
            <p:nvPr/>
          </p:nvSpPr>
          <p:spPr>
            <a:xfrm>
              <a:off x="1124000" y="2357264"/>
              <a:ext cx="4824536" cy="3744240"/>
            </a:xfrm>
            <a:prstGeom prst="frame">
              <a:avLst>
                <a:gd name="adj1" fmla="val 346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30" name="Рисунок 29" descr="Безымянный-1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896955"/>
            <a:ext cx="2160240" cy="206985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ирог 35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Пирог 36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Пирог 37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Пирог 38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0" name="Рисунок 39" descr="Безымянный88989-1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674" y="6505248"/>
            <a:ext cx="387742" cy="38289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849865" y="-285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30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2" name="Bug_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4" cstate="print"/>
          <a:stretch>
            <a:fillRect/>
          </a:stretch>
        </p:blipFill>
        <p:spPr>
          <a:xfrm>
            <a:off x="18728" y="2785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7180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24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24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24"/>
                            </p:stCondLst>
                            <p:childTnLst>
                              <p:par>
                                <p:cTn id="27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24"/>
                            </p:stCondLst>
                            <p:childTnLst>
                              <p:par>
                                <p:cTn id="31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24"/>
                            </p:stCondLst>
                            <p:childTnLst>
                              <p:par>
                                <p:cTn id="35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24"/>
                            </p:stCondLst>
                            <p:childTnLst>
                              <p:par>
                                <p:cTn id="39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16" grpId="0" animBg="1"/>
      <p:bldP spid="9" grpId="0"/>
      <p:bldP spid="39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блако 14"/>
          <p:cNvSpPr/>
          <p:nvPr/>
        </p:nvSpPr>
        <p:spPr>
          <a:xfrm rot="10800000" flipH="1">
            <a:off x="-1210407" y="2016224"/>
            <a:ext cx="5184576" cy="5301208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Стрелка вправо 31">
            <a:hlinkClick r:id="rId3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>
            <a:hlinkClick r:id="rId4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Стрелка вправо 34">
            <a:hlinkClick r:id="rId5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74878" y="590544"/>
            <a:ext cx="3937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57B4B"/>
                </a:solidFill>
              </a:rPr>
              <a:t>Каждый из нас наверно видел майского жука, и слышал как он жужжит. А вот заметить паутину, да ещё и с пауком и добычей, гораздо сложнее…</a:t>
            </a:r>
            <a:endParaRPr lang="ru-RU" b="1" dirty="0">
              <a:solidFill>
                <a:srgbClr val="857B4B"/>
              </a:solidFill>
            </a:endParaRPr>
          </a:p>
        </p:txBody>
      </p:sp>
      <p:pic>
        <p:nvPicPr>
          <p:cNvPr id="11" name="Рисунок 10" descr="wooden blank sign [преобразованный]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20888"/>
            <a:ext cx="2785223" cy="44371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0677" y="3198718"/>
            <a:ext cx="18763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Мои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наблюдения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12" name="Рисунок 11" descr="Безымянный-3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3645024"/>
            <a:ext cx="2232248" cy="3074457"/>
          </a:xfrm>
          <a:prstGeom prst="rect">
            <a:avLst/>
          </a:prstGeom>
        </p:spPr>
      </p:pic>
      <p:sp>
        <p:nvSpPr>
          <p:cNvPr id="17" name="Пятиугольник 16"/>
          <p:cNvSpPr/>
          <p:nvPr/>
        </p:nvSpPr>
        <p:spPr>
          <a:xfrm>
            <a:off x="261248" y="260648"/>
            <a:ext cx="3878704" cy="36004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74888" y="231464"/>
            <a:ext cx="351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Страничка из семейного архива…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ирог 19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Пирог 20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Пирог 21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ирог 22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6" name="Рисунок 25" descr="Безымянный88989-1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674" y="6505248"/>
            <a:ext cx="387742" cy="382896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4355976" y="313376"/>
            <a:ext cx="4464496" cy="3096168"/>
            <a:chOff x="4355976" y="313376"/>
            <a:chExt cx="4464496" cy="309616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4355976" y="313376"/>
              <a:ext cx="4464496" cy="3096168"/>
              <a:chOff x="4355976" y="313376"/>
              <a:chExt cx="4464496" cy="3096168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7984" y="344376"/>
                <a:ext cx="4320480" cy="3024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6" name="Рамка 15"/>
              <p:cNvSpPr/>
              <p:nvPr/>
            </p:nvSpPr>
            <p:spPr>
              <a:xfrm>
                <a:off x="4355976" y="313376"/>
                <a:ext cx="4464496" cy="3096168"/>
              </a:xfrm>
              <a:prstGeom prst="frame">
                <a:avLst>
                  <a:gd name="adj1" fmla="val 3464"/>
                </a:avLst>
              </a:prstGeom>
              <a:pattFill prst="wdUpDiag">
                <a:fgClr>
                  <a:schemeClr val="accent3">
                    <a:lumMod val="60000"/>
                    <a:lumOff val="40000"/>
                  </a:schemeClr>
                </a:fgClr>
                <a:bgClr>
                  <a:schemeClr val="accent3">
                    <a:lumMod val="75000"/>
                  </a:schemeClr>
                </a:bgClr>
              </a:patt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4431328" y="372848"/>
              <a:ext cx="23599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50" b="1" dirty="0" smtClean="0">
                  <a:solidFill>
                    <a:schemeClr val="bg1"/>
                  </a:solidFill>
                </a:rPr>
                <a:t>Фото из семейного альбома – 2016 г.</a:t>
              </a:r>
              <a:endParaRPr lang="ru-RU" sz="10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4355976" y="3458184"/>
            <a:ext cx="4464925" cy="3096168"/>
            <a:chOff x="4355976" y="3458184"/>
            <a:chExt cx="4464925" cy="3096168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4355976" y="3458184"/>
              <a:ext cx="4464496" cy="3096168"/>
              <a:chOff x="4355976" y="3458184"/>
              <a:chExt cx="4464496" cy="3096168"/>
            </a:xfrm>
          </p:grpSpPr>
          <p:pic>
            <p:nvPicPr>
              <p:cNvPr id="6147" name="Picture 3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7983" y="3542872"/>
                <a:ext cx="4336061" cy="29104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4" name="Рамка 13"/>
              <p:cNvSpPr/>
              <p:nvPr/>
            </p:nvSpPr>
            <p:spPr>
              <a:xfrm>
                <a:off x="4355976" y="3458184"/>
                <a:ext cx="4464496" cy="3096168"/>
              </a:xfrm>
              <a:prstGeom prst="frame">
                <a:avLst>
                  <a:gd name="adj1" fmla="val 3464"/>
                </a:avLst>
              </a:prstGeom>
              <a:pattFill prst="wdUpDiag">
                <a:fgClr>
                  <a:schemeClr val="accent3">
                    <a:lumMod val="60000"/>
                    <a:lumOff val="40000"/>
                  </a:schemeClr>
                </a:fgClr>
                <a:bgClr>
                  <a:schemeClr val="accent3">
                    <a:lumMod val="75000"/>
                  </a:schemeClr>
                </a:bgClr>
              </a:patt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6460960" y="3511056"/>
              <a:ext cx="23599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50" b="1" dirty="0" smtClean="0">
                  <a:solidFill>
                    <a:schemeClr val="bg1"/>
                  </a:solidFill>
                </a:rPr>
                <a:t>Фото из семейного альбома – 2015 г.</a:t>
              </a:r>
              <a:endParaRPr lang="ru-RU" sz="105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8849865" y="-285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31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6" name="Bug_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18728" y="2785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7180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936"/>
                            </p:stCondLst>
                            <p:childTnLst>
                              <p:par>
                                <p:cTn id="3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5" grpId="0" animBg="1"/>
      <p:bldP spid="9" grpId="0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ирог 20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Пирог 23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Пирог 24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Пирог 25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7" name="Рисунок 26" descr="Безымянный88989-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674" y="6505248"/>
            <a:ext cx="387742" cy="382896"/>
          </a:xfrm>
          <a:prstGeom prst="rect">
            <a:avLst/>
          </a:prstGeom>
        </p:spPr>
      </p:pic>
      <p:sp>
        <p:nvSpPr>
          <p:cNvPr id="28" name="TextBox 27">
            <a:hlinkClick r:id="rId3" action="ppaction://hlinksldjump"/>
          </p:cNvPr>
          <p:cNvSpPr txBox="1"/>
          <p:nvPr/>
        </p:nvSpPr>
        <p:spPr>
          <a:xfrm>
            <a:off x="467544" y="1734099"/>
            <a:ext cx="81369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Всё что существует в природе необходимо для жизни на планете.</a:t>
            </a:r>
          </a:p>
          <a:p>
            <a:endParaRPr lang="ru-RU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Нужно любить природу и изучать её.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>Нужно беречь и охранять природу.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Сохранить природу – значит сохранить жизнь!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4" name="Стрелка вправо 63">
            <a:hlinkClick r:id="rId4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TextBox 65">
            <a:hlinkClick r:id="rId4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7" name="Стрелка вправо 66">
            <a:hlinkClick r:id="rId5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Box 67"/>
          <p:cNvSpPr txBox="1"/>
          <p:nvPr/>
        </p:nvSpPr>
        <p:spPr>
          <a:xfrm>
            <a:off x="2258588" y="1167135"/>
            <a:ext cx="5049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24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849865" y="-285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33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467" y="163691"/>
            <a:ext cx="4319025" cy="116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039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6912768" cy="93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683568" y="1340768"/>
          <a:ext cx="6912768" cy="30243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174562"/>
                <a:gridCol w="1869103"/>
                <a:gridCol w="1869103"/>
              </a:tblGrid>
              <a:tr h="7560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560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 descr="d:\Users\KamolikovaEV.ZEM\Documents\школа\lake-and-trees-clipart-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331977"/>
            <a:ext cx="9036496" cy="3526023"/>
          </a:xfrm>
          <a:prstGeom prst="rect">
            <a:avLst/>
          </a:prstGeom>
          <a:noFill/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103237" y="1427634"/>
            <a:ext cx="24320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Леса и рощи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TextBox 10">
            <a:hlinkClick r:id="rId5" action="ppaction://hlinksldjump"/>
          </p:cNvPr>
          <p:cNvSpPr txBox="1"/>
          <p:nvPr/>
        </p:nvSpPr>
        <p:spPr>
          <a:xfrm>
            <a:off x="1019084" y="2176289"/>
            <a:ext cx="2597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Реки и пруды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hlinkClick r:id="rId6" action="ppaction://hlinksldjump"/>
          </p:cNvPr>
          <p:cNvSpPr txBox="1"/>
          <p:nvPr/>
        </p:nvSpPr>
        <p:spPr>
          <a:xfrm>
            <a:off x="4033068" y="1489075"/>
            <a:ext cx="1561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животные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TextBox 12">
            <a:hlinkClick r:id="rId7" action="ppaction://hlinksldjump"/>
          </p:cNvPr>
          <p:cNvSpPr txBox="1"/>
          <p:nvPr/>
        </p:nvSpPr>
        <p:spPr>
          <a:xfrm>
            <a:off x="6156202" y="1489075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грибы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TextBox 13">
            <a:hlinkClick r:id="rId8" action="ppaction://hlinksldjump"/>
          </p:cNvPr>
          <p:cNvSpPr txBox="1"/>
          <p:nvPr/>
        </p:nvSpPr>
        <p:spPr>
          <a:xfrm>
            <a:off x="5251296" y="2233538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рыбы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hlinkClick r:id="rId9" action="ppaction://hlinksldjump"/>
          </p:cNvPr>
          <p:cNvSpPr txBox="1"/>
          <p:nvPr/>
        </p:nvSpPr>
        <p:spPr>
          <a:xfrm>
            <a:off x="955250" y="2931091"/>
            <a:ext cx="2724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Поля и болота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>
            <a:hlinkClick r:id="rId10" action="ppaction://hlinksldjump"/>
          </p:cNvPr>
          <p:cNvSpPr txBox="1"/>
          <p:nvPr/>
        </p:nvSpPr>
        <p:spPr>
          <a:xfrm>
            <a:off x="5051673" y="3006576"/>
            <a:ext cx="1397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растения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>
            <a:hlinkClick r:id="rId11" action="ppaction://hlinksldjump"/>
          </p:cNvPr>
          <p:cNvSpPr txBox="1"/>
          <p:nvPr/>
        </p:nvSpPr>
        <p:spPr>
          <a:xfrm>
            <a:off x="712763" y="3664074"/>
            <a:ext cx="32339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Посмотри вокруг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18" name="TextBox 17">
            <a:hlinkClick r:id="rId12" action="ppaction://hlinksldjump"/>
          </p:cNvPr>
          <p:cNvSpPr txBox="1"/>
          <p:nvPr/>
        </p:nvSpPr>
        <p:spPr>
          <a:xfrm>
            <a:off x="4249092" y="3759423"/>
            <a:ext cx="103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птицы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9" name="TextBox 18">
            <a:hlinkClick r:id="rId13" action="ppaction://hlinksldjump"/>
          </p:cNvPr>
          <p:cNvSpPr txBox="1"/>
          <p:nvPr/>
        </p:nvSpPr>
        <p:spPr>
          <a:xfrm>
            <a:off x="5814762" y="3759423"/>
            <a:ext cx="1695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насекомые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56322" y="1988840"/>
            <a:ext cx="11544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</a:rPr>
              <a:t>для</a:t>
            </a:r>
          </a:p>
          <a:p>
            <a:pPr algn="ctr"/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</a:rPr>
              <a:t>перехода</a:t>
            </a:r>
          </a:p>
          <a:p>
            <a:pPr algn="ctr"/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</a:rPr>
              <a:t>нажмите</a:t>
            </a:r>
          </a:p>
          <a:p>
            <a:pPr algn="ctr"/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</a:rPr>
              <a:t>на нужный</a:t>
            </a:r>
          </a:p>
          <a:p>
            <a:pPr algn="ctr"/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</a:rPr>
              <a:t>раздел…</a:t>
            </a:r>
            <a:endParaRPr lang="ru-RU" sz="16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ирог 20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Пирог 23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Пирог 24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Пирог 25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7" name="Рисунок 26" descr="Безымянный88989-1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674" y="6505248"/>
            <a:ext cx="387742" cy="38289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849865" y="-285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32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0" name="Стрелка вправо 29">
            <a:hlinkClick r:id="rId15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>
            <a:hlinkClick r:id="rId15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4" name="Стрелка вправо 33">
            <a:hlinkClick r:id="rId16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46266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260648"/>
            <a:ext cx="8063433" cy="94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ирог 20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Пирог 23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Пирог 24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Пирог 25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7" name="Рисунок 26" descr="Безымянный88989-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674" y="6505248"/>
            <a:ext cx="387742" cy="382896"/>
          </a:xfrm>
          <a:prstGeom prst="rect">
            <a:avLst/>
          </a:prstGeom>
        </p:spPr>
      </p:pic>
      <p:sp>
        <p:nvSpPr>
          <p:cNvPr id="28" name="TextBox 27">
            <a:hlinkClick r:id="rId4" action="ppaction://hlinksldjump"/>
          </p:cNvPr>
          <p:cNvSpPr txBox="1"/>
          <p:nvPr/>
        </p:nvSpPr>
        <p:spPr>
          <a:xfrm>
            <a:off x="323528" y="1683230"/>
            <a:ext cx="871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01- Титул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0" name="TextBox 29">
            <a:hlinkClick r:id="rId5" action="ppaction://hlinksldjump"/>
          </p:cNvPr>
          <p:cNvSpPr txBox="1"/>
          <p:nvPr/>
        </p:nvSpPr>
        <p:spPr>
          <a:xfrm>
            <a:off x="324297" y="1898412"/>
            <a:ext cx="4344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02- Условные обозначения и технические особенности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1" name="TextBox 30">
            <a:hlinkClick r:id="rId6" action="ppaction://hlinksldjump"/>
          </p:cNvPr>
          <p:cNvSpPr txBox="1"/>
          <p:nvPr/>
        </p:nvSpPr>
        <p:spPr>
          <a:xfrm>
            <a:off x="321091" y="2144813"/>
            <a:ext cx="2212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03- Цели и задачи проекта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324297" y="2654634"/>
            <a:ext cx="2905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 smtClean="0">
                <a:solidFill>
                  <a:schemeClr val="accent3">
                    <a:lumMod val="50000"/>
                  </a:schemeClr>
                </a:solidFill>
              </a:rPr>
              <a:t>05- Леса и рощи – титул животные </a:t>
            </a:r>
            <a:endParaRPr lang="ru-RU" sz="1400" b="1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4" name="TextBox 33">
            <a:hlinkClick r:id="rId8" action="ppaction://hlinksldjump"/>
          </p:cNvPr>
          <p:cNvSpPr txBox="1"/>
          <p:nvPr/>
        </p:nvSpPr>
        <p:spPr>
          <a:xfrm>
            <a:off x="324297" y="2942666"/>
            <a:ext cx="3315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06- Леса и рощи – фотографии животных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5" name="TextBox 34">
            <a:hlinkClick r:id="rId9" action="ppaction://hlinksldjump"/>
          </p:cNvPr>
          <p:cNvSpPr txBox="1"/>
          <p:nvPr/>
        </p:nvSpPr>
        <p:spPr>
          <a:xfrm>
            <a:off x="324297" y="3230698"/>
            <a:ext cx="4016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07- Леса и рощи – страничка для любознательных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6" name="TextBox 35">
            <a:hlinkClick r:id="rId10" action="ppaction://hlinksldjump"/>
          </p:cNvPr>
          <p:cNvSpPr txBox="1"/>
          <p:nvPr/>
        </p:nvSpPr>
        <p:spPr>
          <a:xfrm>
            <a:off x="324297" y="3518730"/>
            <a:ext cx="4005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08- Леса и рощи – страничка из семейного архива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7" name="TextBox 36">
            <a:hlinkClick r:id="rId11" action="ppaction://hlinksldjump"/>
          </p:cNvPr>
          <p:cNvSpPr txBox="1"/>
          <p:nvPr/>
        </p:nvSpPr>
        <p:spPr>
          <a:xfrm>
            <a:off x="324297" y="3806762"/>
            <a:ext cx="2547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 smtClean="0">
                <a:solidFill>
                  <a:schemeClr val="accent3">
                    <a:lumMod val="50000"/>
                  </a:schemeClr>
                </a:solidFill>
              </a:rPr>
              <a:t>09- Леса и рощи – титул грибы</a:t>
            </a:r>
            <a:endParaRPr lang="ru-RU" sz="1400" b="1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9" name="TextBox 38">
            <a:hlinkClick r:id="rId12" action="ppaction://hlinksldjump"/>
          </p:cNvPr>
          <p:cNvSpPr txBox="1"/>
          <p:nvPr/>
        </p:nvSpPr>
        <p:spPr>
          <a:xfrm>
            <a:off x="324297" y="4062978"/>
            <a:ext cx="3082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10- Леса и рощи – фотографии грибов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0" name="TextBox 39">
            <a:hlinkClick r:id="rId13" action="ppaction://hlinksldjump"/>
          </p:cNvPr>
          <p:cNvSpPr txBox="1"/>
          <p:nvPr/>
        </p:nvSpPr>
        <p:spPr>
          <a:xfrm>
            <a:off x="324297" y="4351010"/>
            <a:ext cx="4107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11- Леса и рощи – страничка для любознательных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1" name="TextBox 40">
            <a:hlinkClick r:id="rId14" action="ppaction://hlinksldjump"/>
          </p:cNvPr>
          <p:cNvSpPr txBox="1"/>
          <p:nvPr/>
        </p:nvSpPr>
        <p:spPr>
          <a:xfrm>
            <a:off x="324297" y="4620618"/>
            <a:ext cx="4005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12- Леса и рощи – страничка из семейного архива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2" name="TextBox 41">
            <a:hlinkClick r:id="rId15" action="ppaction://hlinksldjump"/>
          </p:cNvPr>
          <p:cNvSpPr txBox="1"/>
          <p:nvPr/>
        </p:nvSpPr>
        <p:spPr>
          <a:xfrm>
            <a:off x="324297" y="4888554"/>
            <a:ext cx="3555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13- Реки и пруды – дорога путешественника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3" name="TextBox 42">
            <a:hlinkClick r:id="rId16" action="ppaction://hlinksldjump"/>
          </p:cNvPr>
          <p:cNvSpPr txBox="1"/>
          <p:nvPr/>
        </p:nvSpPr>
        <p:spPr>
          <a:xfrm>
            <a:off x="324297" y="5176164"/>
            <a:ext cx="2586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 smtClean="0">
                <a:solidFill>
                  <a:schemeClr val="accent3">
                    <a:lumMod val="50000"/>
                  </a:schemeClr>
                </a:solidFill>
              </a:rPr>
              <a:t>14- Реки и пруды – титул рыбы</a:t>
            </a:r>
            <a:endParaRPr lang="ru-RU" sz="1400" b="1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4" name="TextBox 43">
            <a:hlinkClick r:id="rId17" action="ppaction://hlinksldjump"/>
          </p:cNvPr>
          <p:cNvSpPr txBox="1"/>
          <p:nvPr/>
        </p:nvSpPr>
        <p:spPr>
          <a:xfrm>
            <a:off x="324297" y="5464196"/>
            <a:ext cx="2922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15- Реки и пруды – фотографии рыб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5" name="TextBox 44">
            <a:hlinkClick r:id="rId18" action="ppaction://hlinksldjump"/>
          </p:cNvPr>
          <p:cNvSpPr txBox="1"/>
          <p:nvPr/>
        </p:nvSpPr>
        <p:spPr>
          <a:xfrm>
            <a:off x="324297" y="5752228"/>
            <a:ext cx="4077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16- Реки и пруды – страничка для любознательных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6" name="TextBox 45">
            <a:hlinkClick r:id="rId19" action="ppaction://hlinksldjump"/>
          </p:cNvPr>
          <p:cNvSpPr txBox="1"/>
          <p:nvPr/>
        </p:nvSpPr>
        <p:spPr>
          <a:xfrm>
            <a:off x="324297" y="6040260"/>
            <a:ext cx="4066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17- Реки и пруды – страничка из семейного архива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7" name="TextBox 46">
            <a:hlinkClick r:id="rId20" action="ppaction://hlinksldjump"/>
          </p:cNvPr>
          <p:cNvSpPr txBox="1"/>
          <p:nvPr/>
        </p:nvSpPr>
        <p:spPr>
          <a:xfrm>
            <a:off x="324378" y="6292902"/>
            <a:ext cx="3711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18- Поля и болота – дорога путешественника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8" name="TextBox 47">
            <a:hlinkClick r:id="rId21" action="ppaction://hlinksldjump"/>
          </p:cNvPr>
          <p:cNvSpPr txBox="1"/>
          <p:nvPr/>
        </p:nvSpPr>
        <p:spPr>
          <a:xfrm>
            <a:off x="4572000" y="1700808"/>
            <a:ext cx="2900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 smtClean="0">
                <a:solidFill>
                  <a:schemeClr val="accent3">
                    <a:lumMod val="50000"/>
                  </a:schemeClr>
                </a:solidFill>
              </a:rPr>
              <a:t>19- Поля и болота – титул растения</a:t>
            </a:r>
            <a:endParaRPr lang="ru-RU" sz="1400" b="1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9" name="TextBox 48">
            <a:hlinkClick r:id="rId22" action="ppaction://hlinksldjump"/>
          </p:cNvPr>
          <p:cNvSpPr txBox="1"/>
          <p:nvPr/>
        </p:nvSpPr>
        <p:spPr>
          <a:xfrm>
            <a:off x="4572000" y="1988840"/>
            <a:ext cx="3380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20- Поля и болота – фотографии растений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0" name="TextBox 49">
            <a:hlinkClick r:id="rId23" action="ppaction://hlinksldjump"/>
          </p:cNvPr>
          <p:cNvSpPr txBox="1"/>
          <p:nvPr/>
        </p:nvSpPr>
        <p:spPr>
          <a:xfrm>
            <a:off x="4572000" y="2276872"/>
            <a:ext cx="4141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21- Поля и болота – страничка для любознательных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1" name="TextBox 50">
            <a:hlinkClick r:id="rId24" action="ppaction://hlinksldjump"/>
          </p:cNvPr>
          <p:cNvSpPr txBox="1"/>
          <p:nvPr/>
        </p:nvSpPr>
        <p:spPr>
          <a:xfrm>
            <a:off x="4572000" y="2564904"/>
            <a:ext cx="4130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22- Поля и болота – страничка из семейного архива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2" name="TextBox 51">
            <a:hlinkClick r:id="rId25" action="ppaction://hlinksldjump"/>
          </p:cNvPr>
          <p:cNvSpPr txBox="1"/>
          <p:nvPr/>
        </p:nvSpPr>
        <p:spPr>
          <a:xfrm>
            <a:off x="4572000" y="2822863"/>
            <a:ext cx="3835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23- Посмотри вокруг – дорога путешественника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3" name="TextBox 52">
            <a:hlinkClick r:id="rId26" action="ppaction://hlinksldjump"/>
          </p:cNvPr>
          <p:cNvSpPr txBox="1"/>
          <p:nvPr/>
        </p:nvSpPr>
        <p:spPr>
          <a:xfrm>
            <a:off x="4572000" y="3110473"/>
            <a:ext cx="2912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 smtClean="0">
                <a:solidFill>
                  <a:schemeClr val="accent3">
                    <a:lumMod val="50000"/>
                  </a:schemeClr>
                </a:solidFill>
              </a:rPr>
              <a:t>24- Посмотри вокруг – титул птицы</a:t>
            </a:r>
            <a:endParaRPr lang="ru-RU" sz="1400" b="1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4" name="TextBox 53">
            <a:hlinkClick r:id="rId27" action="ppaction://hlinksldjump"/>
          </p:cNvPr>
          <p:cNvSpPr txBox="1"/>
          <p:nvPr/>
        </p:nvSpPr>
        <p:spPr>
          <a:xfrm>
            <a:off x="4572000" y="3398505"/>
            <a:ext cx="3208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25- Посмотри вокруг– фотографии птиц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5" name="TextBox 54">
            <a:hlinkClick r:id="rId28" action="ppaction://hlinksldjump"/>
          </p:cNvPr>
          <p:cNvSpPr txBox="1"/>
          <p:nvPr/>
        </p:nvSpPr>
        <p:spPr>
          <a:xfrm>
            <a:off x="4572000" y="3676489"/>
            <a:ext cx="4276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26- Посмотри вокруг– страничка для любознательных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6" name="TextBox 55">
            <a:hlinkClick r:id="rId29" action="ppaction://hlinksldjump"/>
          </p:cNvPr>
          <p:cNvSpPr txBox="1"/>
          <p:nvPr/>
        </p:nvSpPr>
        <p:spPr>
          <a:xfrm>
            <a:off x="4572000" y="3953152"/>
            <a:ext cx="4265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27- Посмотри вокруг– страничка из семейного архива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7" name="TextBox 56">
            <a:hlinkClick r:id="rId30" action="ppaction://hlinksldjump"/>
          </p:cNvPr>
          <p:cNvSpPr txBox="1"/>
          <p:nvPr/>
        </p:nvSpPr>
        <p:spPr>
          <a:xfrm>
            <a:off x="4572000" y="4231136"/>
            <a:ext cx="3295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 smtClean="0">
                <a:solidFill>
                  <a:schemeClr val="accent3">
                    <a:lumMod val="50000"/>
                  </a:schemeClr>
                </a:solidFill>
              </a:rPr>
              <a:t>28- Посмотри вокруг – титул насекомые</a:t>
            </a:r>
            <a:endParaRPr lang="ru-RU" sz="1400" b="1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8" name="TextBox 57">
            <a:hlinkClick r:id="rId31" action="ppaction://hlinksldjump"/>
          </p:cNvPr>
          <p:cNvSpPr txBox="1"/>
          <p:nvPr/>
        </p:nvSpPr>
        <p:spPr>
          <a:xfrm>
            <a:off x="4572000" y="4508769"/>
            <a:ext cx="369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29- Посмотри вокруг– фотографии насекомых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9" name="TextBox 58">
            <a:hlinkClick r:id="rId32" action="ppaction://hlinksldjump"/>
          </p:cNvPr>
          <p:cNvSpPr txBox="1"/>
          <p:nvPr/>
        </p:nvSpPr>
        <p:spPr>
          <a:xfrm>
            <a:off x="4572000" y="4796801"/>
            <a:ext cx="4276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30- Посмотри вокруг– страничка для любознательных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0" name="TextBox 59">
            <a:hlinkClick r:id="rId33" action="ppaction://hlinksldjump"/>
          </p:cNvPr>
          <p:cNvSpPr txBox="1"/>
          <p:nvPr/>
        </p:nvSpPr>
        <p:spPr>
          <a:xfrm>
            <a:off x="4572000" y="5084833"/>
            <a:ext cx="4265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31- Посмотри вокруг– страничка из семейного архива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1" name="TextBox 60">
            <a:hlinkClick r:id="rId34" action="ppaction://hlinksldjump"/>
          </p:cNvPr>
          <p:cNvSpPr txBox="1"/>
          <p:nvPr/>
        </p:nvSpPr>
        <p:spPr>
          <a:xfrm>
            <a:off x="4572000" y="5557073"/>
            <a:ext cx="2441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33- Содержание схематичное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2" name="TextBox 61">
            <a:hlinkClick r:id="rId35" action="ppaction://hlinksldjump"/>
          </p:cNvPr>
          <p:cNvSpPr txBox="1"/>
          <p:nvPr/>
        </p:nvSpPr>
        <p:spPr>
          <a:xfrm>
            <a:off x="4572000" y="5804913"/>
            <a:ext cx="2311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34- Содержание подробное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3" name="TextBox 62">
            <a:hlinkClick r:id="rId36" action="ppaction://hlinksldjump"/>
          </p:cNvPr>
          <p:cNvSpPr txBox="1"/>
          <p:nvPr/>
        </p:nvSpPr>
        <p:spPr>
          <a:xfrm>
            <a:off x="4572000" y="6061129"/>
            <a:ext cx="3056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35- Используемые материалы часть 1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4" name="Стрелка вправо 63">
            <a:hlinkClick r:id="rId36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TextBox 65">
            <a:hlinkClick r:id="rId34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7" name="Стрелка вправо 66">
            <a:hlinkClick r:id="rId34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Box 67"/>
          <p:cNvSpPr txBox="1"/>
          <p:nvPr/>
        </p:nvSpPr>
        <p:spPr>
          <a:xfrm>
            <a:off x="2051720" y="1000824"/>
            <a:ext cx="5049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24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916946" y="1412776"/>
            <a:ext cx="5310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bg2">
                    <a:lumMod val="50000"/>
                  </a:schemeClr>
                </a:solidFill>
              </a:rPr>
              <a:t>для перехода нажмите на нужный раздел…</a:t>
            </a:r>
            <a:endParaRPr lang="ru-RU" sz="14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849865" y="-285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33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1" name="TextBox 70">
            <a:hlinkClick r:id="rId37" action="ppaction://hlinksldjump"/>
          </p:cNvPr>
          <p:cNvSpPr txBox="1"/>
          <p:nvPr/>
        </p:nvSpPr>
        <p:spPr>
          <a:xfrm>
            <a:off x="323528" y="2398483"/>
            <a:ext cx="3419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04- Леса и рощи -дорога путешественника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2" name="TextBox 71">
            <a:hlinkClick r:id="rId38" action="ppaction://hlinksldjump"/>
          </p:cNvPr>
          <p:cNvSpPr txBox="1"/>
          <p:nvPr/>
        </p:nvSpPr>
        <p:spPr>
          <a:xfrm>
            <a:off x="4572000" y="5328136"/>
            <a:ext cx="1077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32- Выводы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3" name="TextBox 72">
            <a:hlinkClick r:id="rId39" action="ppaction://hlinksldjump"/>
          </p:cNvPr>
          <p:cNvSpPr txBox="1"/>
          <p:nvPr/>
        </p:nvSpPr>
        <p:spPr>
          <a:xfrm>
            <a:off x="4574557" y="6280215"/>
            <a:ext cx="3056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36- Используемые материалы часть 2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6266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hlinkClick r:id="rId2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2" name="Стрелка вправо 31">
            <a:hlinkClick r:id="rId3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384" y="260649"/>
            <a:ext cx="7632848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1520" y="766376"/>
            <a:ext cx="8640960" cy="590298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latinLnBrk="1"/>
            <a:r>
              <a:rPr lang="ru-RU" sz="1100" dirty="0" smtClean="0"/>
              <a:t>http://lixpix.ru/view/17820919</a:t>
            </a:r>
          </a:p>
          <a:p>
            <a:pPr latinLnBrk="1"/>
            <a:r>
              <a:rPr lang="ru-RU" sz="1100" dirty="0" smtClean="0"/>
              <a:t>http://vsycoe-alavka.ru/?m=201307&amp;paged=7</a:t>
            </a:r>
          </a:p>
          <a:p>
            <a:pPr latinLnBrk="1"/>
            <a:r>
              <a:rPr lang="ru-RU" sz="1100" dirty="0" smtClean="0"/>
              <a:t>http://vote.cluster.hse.ru/news_full/?PAGEN_1=127</a:t>
            </a:r>
          </a:p>
          <a:p>
            <a:pPr latinLnBrk="1"/>
            <a:r>
              <a:rPr lang="ru-RU" sz="1100" dirty="0" smtClean="0"/>
              <a:t>http://simplywallpapers.com/wallpaper/nature-snow-trees/24849/</a:t>
            </a:r>
          </a:p>
          <a:p>
            <a:pPr latinLnBrk="1"/>
            <a:r>
              <a:rPr lang="ru-RU" sz="1100" dirty="0" smtClean="0"/>
              <a:t>http://www.vmersine.com/турция-в-мире-животных-птицы/</a:t>
            </a:r>
          </a:p>
          <a:p>
            <a:pPr latinLnBrk="1"/>
            <a:r>
              <a:rPr lang="ru-RU" sz="1100" dirty="0" smtClean="0"/>
              <a:t>http://inveco-invest.ru/page/romashka_kartinka_narisovannie/</a:t>
            </a:r>
          </a:p>
          <a:p>
            <a:pPr latinLnBrk="1"/>
            <a:r>
              <a:rPr lang="ru-RU" sz="1100" dirty="0" smtClean="0"/>
              <a:t>http://www.stihi.ru/2016/07/29/5246</a:t>
            </a:r>
          </a:p>
          <a:p>
            <a:pPr latinLnBrk="1"/>
            <a:r>
              <a:rPr lang="ru-RU" sz="1100" dirty="0" smtClean="0"/>
              <a:t>http://katalogkartinokj4i91hm.tv-orion.ru/Kak-vyglyadit-limonnica-babochka-foto</a:t>
            </a:r>
          </a:p>
          <a:p>
            <a:pPr latinLnBrk="1"/>
            <a:r>
              <a:rPr lang="ru-RU" sz="1100" dirty="0" smtClean="0"/>
              <a:t>http://www.myfishery.ru/?paged=15</a:t>
            </a:r>
          </a:p>
          <a:p>
            <a:pPr latinLnBrk="1"/>
            <a:r>
              <a:rPr lang="ru-RU" sz="1100" dirty="0" smtClean="0"/>
              <a:t>http://govoritufa.ru/news/society/video-v-bashkirii-kinolog-i-sluzhebnyi-pes-spasli-pensionera-iz-lesnogo-bolota</a:t>
            </a:r>
          </a:p>
          <a:p>
            <a:pPr latinLnBrk="1"/>
            <a:r>
              <a:rPr lang="ru-RU" sz="1100" dirty="0" smtClean="0"/>
              <a:t>http://vladivostok.fishretail.ru/trade/midii-rechnye-107768</a:t>
            </a:r>
          </a:p>
          <a:p>
            <a:pPr latinLnBrk="1"/>
            <a:r>
              <a:rPr lang="ru-RU" sz="1100" dirty="0" smtClean="0"/>
              <a:t>https://krsk.au.ru/7529665/</a:t>
            </a:r>
          </a:p>
          <a:p>
            <a:pPr latinLnBrk="1"/>
            <a:r>
              <a:rPr lang="ru-RU" sz="1100" dirty="0" smtClean="0"/>
              <a:t>http://www.panoramio.com/m/photo/24834218</a:t>
            </a:r>
          </a:p>
          <a:p>
            <a:pPr latinLnBrk="1"/>
            <a:r>
              <a:rPr lang="ru-RU" sz="1100" dirty="0" smtClean="0"/>
              <a:t>http://www.photosight.ru/photos/5900836/</a:t>
            </a:r>
          </a:p>
          <a:p>
            <a:pPr latinLnBrk="1"/>
            <a:r>
              <a:rPr lang="ru-RU" sz="1100" dirty="0" smtClean="0"/>
              <a:t>http://sibniie.ru/page/kartinki_grib_cherno_belii/</a:t>
            </a:r>
          </a:p>
          <a:p>
            <a:pPr latinLnBrk="1"/>
            <a:r>
              <a:rPr lang="ru-RU" sz="1100" dirty="0" smtClean="0"/>
              <a:t>http://green-color.ru/2999-podosinovik-opisanie-griba-s-foto.html</a:t>
            </a:r>
          </a:p>
          <a:p>
            <a:pPr latinLnBrk="1"/>
            <a:r>
              <a:rPr lang="ru-RU" sz="1100" dirty="0" smtClean="0"/>
              <a:t>http://pristor.ru/tag/sedobnye-opyata/</a:t>
            </a:r>
          </a:p>
          <a:p>
            <a:pPr latinLnBrk="1"/>
            <a:r>
              <a:rPr lang="ru-RU" sz="1100" dirty="0" smtClean="0"/>
              <a:t>http://fafov.foreverhost.us/477/gribi-na-ze/175.php</a:t>
            </a:r>
          </a:p>
          <a:p>
            <a:pPr latinLnBrk="1"/>
            <a:r>
              <a:rPr lang="ru-RU" sz="1100" dirty="0" smtClean="0"/>
              <a:t>http://daryino-lux.ru/articles/griby_v_nashih_lesah</a:t>
            </a:r>
          </a:p>
          <a:p>
            <a:pPr latinLnBrk="1"/>
            <a:r>
              <a:rPr lang="ru-RU" sz="1100" dirty="0" smtClean="0"/>
              <a:t>http://forokun.ru/photo/okun/1</a:t>
            </a:r>
          </a:p>
          <a:p>
            <a:pPr latinLnBrk="1"/>
            <a:r>
              <a:rPr lang="ru-RU" sz="1100" dirty="0" smtClean="0"/>
              <a:t>https://m.ok.ru/prirodaza/topic/62125670604812</a:t>
            </a:r>
          </a:p>
          <a:p>
            <a:pPr latinLnBrk="1"/>
            <a:r>
              <a:rPr lang="ru-RU" sz="1100" dirty="0" smtClean="0"/>
              <a:t>http://charka.org.ua/leshh/?fdx_switcher=true</a:t>
            </a:r>
          </a:p>
          <a:p>
            <a:pPr latinLnBrk="1"/>
            <a:r>
              <a:rPr lang="ru-RU" sz="1100" dirty="0" smtClean="0"/>
              <a:t>https://m.ok.ru/group/53713769726203/topic/64756122523131</a:t>
            </a:r>
          </a:p>
          <a:p>
            <a:pPr latinLnBrk="1"/>
            <a:r>
              <a:rPr lang="ru-RU" sz="1100" dirty="0" smtClean="0"/>
              <a:t>http://greentown2020.livejournal.com/data/rss?tag=Днепр</a:t>
            </a:r>
          </a:p>
          <a:p>
            <a:pPr latinLnBrk="1"/>
            <a:r>
              <a:rPr lang="ru-RU" sz="1100" dirty="0" smtClean="0"/>
              <a:t>http://v-kurse-voronezh.ru/proishestvia/31616</a:t>
            </a:r>
          </a:p>
          <a:p>
            <a:pPr latinLnBrk="1"/>
            <a:r>
              <a:rPr lang="ru-RU" sz="1100" dirty="0" smtClean="0"/>
              <a:t>http://hallpic.ru/wallpapers/522599-peyzaj_sneg_reka/?download=original</a:t>
            </a:r>
          </a:p>
          <a:p>
            <a:pPr lvl="0" latinLnBrk="1"/>
            <a:r>
              <a:rPr lang="en-US" sz="1100" dirty="0" smtClean="0">
                <a:solidFill>
                  <a:prstClr val="black"/>
                </a:solidFill>
              </a:rPr>
              <a:t>http://iohotnik.ru/ohota-na-losya-video/85-ohota-na-losya-vo-vremya-gona-na-vabu-smotret-video-onalyn.html</a:t>
            </a:r>
            <a:endParaRPr lang="ru-RU" sz="1100" dirty="0" smtClean="0">
              <a:solidFill>
                <a:prstClr val="black"/>
              </a:solidFill>
            </a:endParaRPr>
          </a:p>
          <a:p>
            <a:pPr latinLnBrk="1"/>
            <a:r>
              <a:rPr lang="ru-RU" sz="1100" dirty="0" smtClean="0"/>
              <a:t>https://www.karpkoi.com.ua/vidy-i-svojstva-vodnyh-rastenij/</a:t>
            </a:r>
          </a:p>
          <a:p>
            <a:pPr latinLnBrk="1"/>
            <a:r>
              <a:rPr lang="ru-RU" sz="1100" dirty="0" smtClean="0"/>
              <a:t>https://pixabay.com/ru/одуванчики-цветок-одуванчик-семена-66719/</a:t>
            </a:r>
          </a:p>
          <a:p>
            <a:pPr latinLnBrk="1"/>
            <a:r>
              <a:rPr lang="ru-RU" sz="1100" dirty="0" smtClean="0"/>
              <a:t>http://krasnodar.blizko.ru/products/52135665-bereza</a:t>
            </a:r>
          </a:p>
          <a:p>
            <a:pPr latinLnBrk="1"/>
            <a:r>
              <a:rPr lang="ru-RU" sz="1100" dirty="0" smtClean="0"/>
              <a:t>http://kanyynte.beon.ru/photos/</a:t>
            </a:r>
          </a:p>
          <a:p>
            <a:pPr latinLnBrk="1"/>
            <a:r>
              <a:rPr lang="ru-RU" sz="1100" dirty="0" smtClean="0"/>
              <a:t>http://gallery.ru/watch?ph=bjTk-eMCV4</a:t>
            </a:r>
          </a:p>
          <a:p>
            <a:pPr latinLnBrk="1"/>
            <a:r>
              <a:rPr lang="ru-RU" sz="1100" dirty="0" smtClean="0"/>
              <a:t>http://slvf.ru/николай-рубцов-воробей/?responsive=true</a:t>
            </a:r>
          </a:p>
          <a:p>
            <a:pPr latinLnBrk="1"/>
            <a:r>
              <a:rPr lang="ru-RU" sz="1100" dirty="0" smtClean="0"/>
              <a:t>http://ucrazy.ru/foto/1207304186-prikolnye_golubi_29_foto.html</a:t>
            </a:r>
          </a:p>
          <a:p>
            <a:pPr latinLnBrk="1"/>
            <a:r>
              <a:rPr lang="ru-RU" sz="1100" dirty="0" smtClean="0"/>
              <a:t>http://interesting-information.ru/2015/12/kratkaya-informaciya-o-bolshoj-sinice</a:t>
            </a:r>
          </a:p>
          <a:p>
            <a:pPr latinLnBrk="1"/>
            <a:r>
              <a:rPr lang="ru-RU" sz="1100" dirty="0" smtClean="0"/>
              <a:t>http://pobedpix.com/dyatel-rossii</a:t>
            </a:r>
          </a:p>
          <a:p>
            <a:pPr latinLnBrk="1"/>
            <a:r>
              <a:rPr lang="ru-RU" sz="1100" dirty="0" smtClean="0"/>
              <a:t>http://compkorea.ru/snegir-zimoj-bolshoe</a:t>
            </a:r>
          </a:p>
          <a:p>
            <a:pPr latinLnBrk="1"/>
            <a:r>
              <a:rPr lang="ru-RU" sz="1100" dirty="0" smtClean="0"/>
              <a:t>https://riamo.ru/article/37633/minekologii-regiona-reshit-chto-delat-s-plotinoj-v-mytischinskom-rajone.xl</a:t>
            </a:r>
          </a:p>
          <a:p>
            <a:pPr latinLnBrk="1"/>
            <a:r>
              <a:rPr lang="ru-RU" sz="1100" dirty="0" smtClean="0"/>
              <a:t>http://www.photosight.ru/photos/4845044/</a:t>
            </a:r>
          </a:p>
          <a:p>
            <a:pPr latinLnBrk="1"/>
            <a:r>
              <a:rPr lang="ru-RU" sz="1100" dirty="0" smtClean="0"/>
              <a:t>http://icusewyxo.joytu.ru/3-faoc/ha/23/9/</a:t>
            </a:r>
          </a:p>
          <a:p>
            <a:pPr latinLnBrk="1"/>
            <a:r>
              <a:rPr lang="ru-RU" sz="1100" dirty="0" smtClean="0"/>
              <a:t>http://photo.qip.ru/users/i-ru/96710315/all/?mode=xlarge</a:t>
            </a:r>
          </a:p>
          <a:p>
            <a:pPr latinLnBrk="1"/>
            <a:r>
              <a:rPr lang="ru-RU" sz="1100" dirty="0" smtClean="0"/>
              <a:t>http://www.aquafishing.net/stat/autor/a/tam-gde-mnogo-okunya.html</a:t>
            </a:r>
          </a:p>
          <a:p>
            <a:pPr latinLnBrk="1"/>
            <a:r>
              <a:rPr lang="ru-RU" sz="1100" dirty="0" smtClean="0"/>
              <a:t>http://zerux.ru/page/raspechatat_foto_luga/</a:t>
            </a:r>
          </a:p>
          <a:p>
            <a:pPr latinLnBrk="1"/>
            <a:r>
              <a:rPr lang="ru-RU" sz="1100" dirty="0" smtClean="0"/>
              <a:t>http://govoritufa.ru/news/society/video-v-bashkirii-kinolog-i-sluzhebnyi-pes-spasli-pensionera-iz-lesnogo-bolota</a:t>
            </a:r>
          </a:p>
          <a:p>
            <a:pPr latinLnBrk="1"/>
            <a:r>
              <a:rPr lang="ru-RU" sz="1100" dirty="0" smtClean="0"/>
              <a:t>https://lolkot.ru/2013/08/22/picture26505/</a:t>
            </a:r>
          </a:p>
          <a:p>
            <a:pPr latinLnBrk="1"/>
            <a:r>
              <a:rPr lang="ru-RU" sz="1100" dirty="0" smtClean="0"/>
              <a:t>http://chocupodelitsia.blogspot.ru/2013/11/blog-post_27.html?m=1</a:t>
            </a:r>
          </a:p>
          <a:p>
            <a:pPr latinLnBrk="1"/>
            <a:r>
              <a:rPr lang="ru-RU" sz="1100" dirty="0" smtClean="0"/>
              <a:t>http://www.газета-вся-тверь.рф/?p=6355</a:t>
            </a:r>
          </a:p>
          <a:p>
            <a:pPr latinLnBrk="1"/>
            <a:r>
              <a:rPr lang="ru-RU" sz="1100" dirty="0" smtClean="0"/>
              <a:t>https://cicon.ru/apoda_avellana.html</a:t>
            </a:r>
          </a:p>
          <a:p>
            <a:pPr lvl="0" latinLnBrk="1"/>
            <a:r>
              <a:rPr lang="en-US" sz="1100" dirty="0" smtClean="0">
                <a:solidFill>
                  <a:prstClr val="black"/>
                </a:solidFill>
              </a:rPr>
              <a:t>http://www.investis.me/beautiful-snowy-forest.htmlhttps://magazin.propokupki.ru/remont_i_stroitelstvo/komar__berezovaya_rosha_.html</a:t>
            </a:r>
            <a:endParaRPr lang="ru-RU" sz="1100" dirty="0" smtClean="0">
              <a:solidFill>
                <a:prstClr val="black"/>
              </a:solidFill>
            </a:endParaRPr>
          </a:p>
          <a:p>
            <a:pPr lvl="0" latinLnBrk="1"/>
            <a:r>
              <a:rPr lang="en-US" sz="1100" dirty="0" smtClean="0">
                <a:solidFill>
                  <a:prstClr val="black"/>
                </a:solidFill>
              </a:rPr>
              <a:t>http://wallpaperscraft.ru/download/zayats_sneg_ispug_zver_99620/800x600</a:t>
            </a:r>
            <a:endParaRPr lang="ru-RU" sz="1100" dirty="0" smtClean="0">
              <a:solidFill>
                <a:prstClr val="black"/>
              </a:solidFill>
            </a:endParaRPr>
          </a:p>
          <a:p>
            <a:pPr latinLnBrk="1"/>
            <a:r>
              <a:rPr lang="en-US" sz="1100" dirty="0" smtClean="0"/>
              <a:t>http://muz-color.ru/?s= 3D_zvuki_Prirody_-_Zvuk_vetra.mp3</a:t>
            </a:r>
            <a:endParaRPr lang="ru-RU" sz="1100" dirty="0" smtClean="0"/>
          </a:p>
          <a:p>
            <a:pPr latinLnBrk="1"/>
            <a:r>
              <a:rPr lang="en-US" sz="1100" dirty="0" smtClean="0"/>
              <a:t>http://muz-color.ru/?s= Neizvestnyj_ispolnitel_-_Zvuk_kuznechika.mp3</a:t>
            </a:r>
            <a:endParaRPr lang="ru-RU" sz="1100" dirty="0" smtClean="0"/>
          </a:p>
          <a:p>
            <a:pPr latinLnBrk="1"/>
            <a:r>
              <a:rPr lang="en-US" sz="1100" dirty="0" smtClean="0"/>
              <a:t>http://muz-color.ru/?s= SHanidola_zhivoj_mir_zvukov_-_Skrip_dereva_v_lesu.mp3</a:t>
            </a:r>
            <a:endParaRPr lang="ru-RU" sz="1100" dirty="0" smtClean="0"/>
          </a:p>
          <a:p>
            <a:pPr latinLnBrk="1"/>
            <a:r>
              <a:rPr lang="en-US" sz="1100" dirty="0" smtClean="0"/>
              <a:t>http://muz-color.ru/?s= shum_-_SHum_derevev_veter.mp3</a:t>
            </a:r>
            <a:endParaRPr lang="ru-RU" sz="1100" dirty="0" smtClean="0"/>
          </a:p>
          <a:p>
            <a:pPr latinLnBrk="1"/>
            <a:r>
              <a:rPr lang="en-US" sz="1100" dirty="0" smtClean="0"/>
              <a:t>http://muz-color.ru/?s= YOzh_-_fyrkane_ezha.mp3</a:t>
            </a:r>
            <a:endParaRPr lang="ru-RU" sz="1100" dirty="0" smtClean="0"/>
          </a:p>
          <a:p>
            <a:pPr lvl="0" latinLnBrk="1"/>
            <a:endParaRPr lang="ru-RU" sz="11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ирог 10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ирог 11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ирог 12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ирог 13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трелка вправо 15">
            <a:hlinkClick r:id="rId5" action="ppaction://hlinksldjump"/>
          </p:cNvPr>
          <p:cNvSpPr/>
          <p:nvPr/>
        </p:nvSpPr>
        <p:spPr>
          <a:xfrm>
            <a:off x="5076056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Безымянный88989-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674" y="6505248"/>
            <a:ext cx="387742" cy="3828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849865" y="-285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34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6266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hlinkClick r:id="rId2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2" name="Стрелка вправо 31">
            <a:hlinkClick r:id="rId3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384" y="260649"/>
            <a:ext cx="7632848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51520" y="764705"/>
            <a:ext cx="8640960" cy="601703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latinLnBrk="1"/>
            <a:r>
              <a:rPr lang="ru-RU" sz="1100" dirty="0" smtClean="0"/>
              <a:t>https://www.karpkoi.com.ua/vidy-i-svojstva-vodnyh-rastenij/</a:t>
            </a:r>
          </a:p>
          <a:p>
            <a:pPr latinLnBrk="1"/>
            <a:r>
              <a:rPr lang="ru-RU" sz="1100" dirty="0" smtClean="0"/>
              <a:t>https://pixabay.com/ru/одуванчики-цветок-одуванчик-семена-66719/</a:t>
            </a:r>
          </a:p>
          <a:p>
            <a:pPr latinLnBrk="1"/>
            <a:r>
              <a:rPr lang="ru-RU" sz="1100" dirty="0" smtClean="0"/>
              <a:t>http://krasnodar.blizko.ru/products/52135665-bereza</a:t>
            </a:r>
          </a:p>
          <a:p>
            <a:pPr latinLnBrk="1"/>
            <a:r>
              <a:rPr lang="ru-RU" sz="1100" dirty="0" smtClean="0"/>
              <a:t>http://kanyynte.beon.ru/photos/</a:t>
            </a:r>
          </a:p>
          <a:p>
            <a:pPr latinLnBrk="1"/>
            <a:r>
              <a:rPr lang="ru-RU" sz="1100" dirty="0" smtClean="0"/>
              <a:t>http://gallery.ru/watch?ph=bjTk-eMCV4</a:t>
            </a:r>
          </a:p>
          <a:p>
            <a:pPr latinLnBrk="1"/>
            <a:r>
              <a:rPr lang="ru-RU" sz="1100" dirty="0" smtClean="0"/>
              <a:t>http://slvf.ru/николай-рубцов-воробей/?responsive=true</a:t>
            </a:r>
          </a:p>
          <a:p>
            <a:pPr latinLnBrk="1"/>
            <a:r>
              <a:rPr lang="ru-RU" sz="1100" dirty="0" smtClean="0"/>
              <a:t>http://ucrazy.ru/foto/1207304186-prikolnye_golubi_29_foto.html</a:t>
            </a:r>
          </a:p>
          <a:p>
            <a:pPr latinLnBrk="1"/>
            <a:r>
              <a:rPr lang="ru-RU" sz="1100" dirty="0" smtClean="0"/>
              <a:t>http://interesting-information.ru/2015/12/kratkaya-informaciya-o-bolshoj-sinice</a:t>
            </a:r>
          </a:p>
          <a:p>
            <a:pPr latinLnBrk="1"/>
            <a:r>
              <a:rPr lang="ru-RU" sz="1100" dirty="0" smtClean="0"/>
              <a:t>http://pobedpix.com/dyatel-rossii</a:t>
            </a:r>
          </a:p>
          <a:p>
            <a:pPr latinLnBrk="1"/>
            <a:r>
              <a:rPr lang="ru-RU" sz="1100" dirty="0" smtClean="0"/>
              <a:t>http://compkorea.ru/snegir-zimoj-bolshoe</a:t>
            </a:r>
          </a:p>
          <a:p>
            <a:pPr latinLnBrk="1"/>
            <a:r>
              <a:rPr lang="ru-RU" sz="1100" dirty="0" smtClean="0"/>
              <a:t>http://333v.ru/image/8111f3d7433b49069bcda9260e3ffbbb</a:t>
            </a:r>
          </a:p>
          <a:p>
            <a:pPr latinLnBrk="1"/>
            <a:r>
              <a:rPr lang="ru-RU" sz="1100" dirty="0" smtClean="0"/>
              <a:t>https://www.sunhome.ru/dreamer/sila-gipnoza.html</a:t>
            </a:r>
          </a:p>
          <a:p>
            <a:pPr latinLnBrk="1"/>
            <a:r>
              <a:rPr lang="ru-RU" sz="1100" dirty="0" smtClean="0"/>
              <a:t>http://gk170.ru/39/babohka-dnevnoi-pavlinii-glaz-207.html</a:t>
            </a:r>
          </a:p>
          <a:p>
            <a:pPr latinLnBrk="1"/>
            <a:r>
              <a:rPr lang="ru-RU" sz="1100" dirty="0" smtClean="0"/>
              <a:t>http://www.stihi.ru/2016/02/11/3916</a:t>
            </a:r>
          </a:p>
          <a:p>
            <a:pPr latinLnBrk="1"/>
            <a:r>
              <a:rPr lang="ru-RU" sz="1100" dirty="0" smtClean="0"/>
              <a:t>http://topkin.ru/voprosy/zhivotnyie/skolko-zhivet-komar/</a:t>
            </a:r>
          </a:p>
          <a:p>
            <a:pPr latinLnBrk="1"/>
            <a:r>
              <a:rPr lang="ru-RU" sz="1100" dirty="0" smtClean="0"/>
              <a:t>http://en-ho.ru/foto.php?id=12568</a:t>
            </a:r>
          </a:p>
          <a:p>
            <a:pPr latinLnBrk="1"/>
            <a:r>
              <a:rPr lang="ru-RU" sz="1100" dirty="0" smtClean="0"/>
              <a:t>https://wallbox.ru/animals/zelenyj-fon-nasekomye-strekoza-w37024/download</a:t>
            </a:r>
          </a:p>
          <a:p>
            <a:pPr latinLnBrk="1"/>
            <a:r>
              <a:rPr lang="ru-RU" sz="1100" dirty="0" smtClean="0"/>
              <a:t>https://www.chitalnya.ru/work/1225629/</a:t>
            </a:r>
          </a:p>
          <a:p>
            <a:pPr latinLnBrk="1"/>
            <a:r>
              <a:rPr lang="ru-RU" sz="1100" dirty="0" smtClean="0"/>
              <a:t>http://333v.ru/image/f7077ea12dcfd3ea4d3656c24d2e332e</a:t>
            </a:r>
          </a:p>
          <a:p>
            <a:pPr latinLnBrk="1"/>
            <a:r>
              <a:rPr lang="ru-RU" sz="1100" dirty="0" smtClean="0"/>
              <a:t>http://www.poozerie.ru/news/page_26.html</a:t>
            </a:r>
          </a:p>
          <a:p>
            <a:pPr latinLnBrk="1"/>
            <a:r>
              <a:rPr lang="ru-RU" sz="1100" dirty="0" smtClean="0"/>
              <a:t>http://putnik.smforum.ru/index.php?topic=187.165</a:t>
            </a:r>
          </a:p>
          <a:p>
            <a:pPr latinLnBrk="1"/>
            <a:r>
              <a:rPr lang="ru-RU" sz="1100" dirty="0" smtClean="0"/>
              <a:t>https://dzagi.club/articles/_/allnews/news/kak-v-rossii-poyavilsya-borshchevik</a:t>
            </a:r>
          </a:p>
          <a:p>
            <a:pPr latinLnBrk="1"/>
            <a:r>
              <a:rPr lang="ru-RU" sz="1100" dirty="0" smtClean="0"/>
              <a:t>http://evraziaclub.spb.ru/chem-lechit-ozhog-ot-borschevika-voldyri-v.html</a:t>
            </a:r>
          </a:p>
          <a:p>
            <a:pPr latinLnBrk="1"/>
            <a:r>
              <a:rPr lang="ru-RU" sz="1100" dirty="0" smtClean="0"/>
              <a:t>https://ya-zdorovaya.ru/2017/05/lechenie-ozhoga-ot-borshhevika-v-domashnix-usloviyax/</a:t>
            </a:r>
          </a:p>
          <a:p>
            <a:pPr lvl="0" latinLnBrk="1"/>
            <a:r>
              <a:rPr lang="en-US" sz="1100" dirty="0" smtClean="0">
                <a:solidFill>
                  <a:prstClr val="black"/>
                </a:solidFill>
              </a:rPr>
              <a:t>http://kartinkahd.net/belka-na-dereve-2/</a:t>
            </a:r>
            <a:endParaRPr lang="ru-RU" sz="1100" dirty="0" smtClean="0">
              <a:solidFill>
                <a:prstClr val="black"/>
              </a:solidFill>
            </a:endParaRPr>
          </a:p>
          <a:p>
            <a:pPr lvl="0" latinLnBrk="1"/>
            <a:r>
              <a:rPr lang="ru-RU" sz="1100" dirty="0" smtClean="0">
                <a:solidFill>
                  <a:prstClr val="black"/>
                </a:solidFill>
              </a:rPr>
              <a:t>http://www.krasfun.ru/2013/12/biolyuminescentnyj-grib/</a:t>
            </a:r>
          </a:p>
          <a:p>
            <a:pPr lvl="0" latinLnBrk="1"/>
            <a:r>
              <a:rPr lang="ru-RU" sz="1100" dirty="0" smtClean="0">
                <a:solidFill>
                  <a:prstClr val="black"/>
                </a:solidFill>
              </a:rPr>
              <a:t>http://kiario4.ru/t349-75-print/</a:t>
            </a:r>
          </a:p>
          <a:p>
            <a:pPr lvl="0" latinLnBrk="1"/>
            <a:r>
              <a:rPr lang="ru-RU" sz="1100" dirty="0" smtClean="0">
                <a:solidFill>
                  <a:prstClr val="black"/>
                </a:solidFill>
              </a:rPr>
              <a:t>http://gribnik-rossii.ru/?p=38677</a:t>
            </a:r>
          </a:p>
          <a:p>
            <a:pPr lvl="0" latinLnBrk="1"/>
            <a:r>
              <a:rPr lang="ru-RU" sz="1100" dirty="0" smtClean="0">
                <a:solidFill>
                  <a:prstClr val="black"/>
                </a:solidFill>
              </a:rPr>
              <a:t>http://astrozet.net/forum/viewtopic.php?t=5200&amp;postdays=0&amp;postorder=asc&amp;start=80</a:t>
            </a:r>
          </a:p>
          <a:p>
            <a:pPr lvl="0" latinLnBrk="1"/>
            <a:r>
              <a:rPr lang="ru-RU" sz="1100" dirty="0" smtClean="0">
                <a:solidFill>
                  <a:prstClr val="black"/>
                </a:solidFill>
              </a:rPr>
              <a:t>http://missbagira.ru/themes/sovety/vyrashhivanie-opyat-v-domashnih-usloviyah-kak-vyrastit-griby-opyata-dlya-novichkov</a:t>
            </a:r>
          </a:p>
          <a:p>
            <a:pPr lvl="0" latinLnBrk="1"/>
            <a:r>
              <a:rPr lang="ru-RU" sz="1100" dirty="0" smtClean="0">
                <a:solidFill>
                  <a:prstClr val="black"/>
                </a:solidFill>
              </a:rPr>
              <a:t>http://freelance.ru/Rejdzy/?work=2252747</a:t>
            </a:r>
          </a:p>
          <a:p>
            <a:pPr lvl="0" latinLnBrk="1"/>
            <a:r>
              <a:rPr lang="ru-RU" sz="1100" dirty="0" smtClean="0">
                <a:solidFill>
                  <a:prstClr val="black"/>
                </a:solidFill>
              </a:rPr>
              <a:t>http://sovetclub.ru/kak-otlichit-utku-ot-seleznya</a:t>
            </a:r>
          </a:p>
          <a:p>
            <a:pPr lvl="0" latinLnBrk="1"/>
            <a:r>
              <a:rPr lang="ru-RU" sz="1100" dirty="0" smtClean="0">
                <a:solidFill>
                  <a:prstClr val="black"/>
                </a:solidFill>
              </a:rPr>
              <a:t>http://usiter.com/download.php?mir=37824</a:t>
            </a:r>
          </a:p>
          <a:p>
            <a:pPr lvl="0" latinLnBrk="1"/>
            <a:r>
              <a:rPr lang="ru-RU" sz="1100" dirty="0" smtClean="0">
                <a:solidFill>
                  <a:prstClr val="black"/>
                </a:solidFill>
              </a:rPr>
              <a:t>http://hyjak.ru/утка мандаринка утята</a:t>
            </a:r>
          </a:p>
          <a:p>
            <a:pPr lvl="0" latinLnBrk="1"/>
            <a:r>
              <a:rPr lang="ru-RU" sz="1100" dirty="0" smtClean="0">
                <a:solidFill>
                  <a:prstClr val="black"/>
                </a:solidFill>
              </a:rPr>
              <a:t>http://kfto.subsider.ru/foto-domashnih-utok</a:t>
            </a:r>
          </a:p>
          <a:p>
            <a:pPr lvl="0" latinLnBrk="1"/>
            <a:r>
              <a:rPr lang="ru-RU" sz="1100" dirty="0" smtClean="0">
                <a:solidFill>
                  <a:prstClr val="black"/>
                </a:solidFill>
              </a:rPr>
              <a:t>http://www.m-sokolov.ru/2015/05/12/polovodye2015-birds/</a:t>
            </a:r>
          </a:p>
          <a:p>
            <a:pPr lvl="0" latinLnBrk="1"/>
            <a:r>
              <a:rPr lang="ru-RU" sz="1100" dirty="0" smtClean="0">
                <a:solidFill>
                  <a:prstClr val="black"/>
                </a:solidFill>
              </a:rPr>
              <a:t>http://inkrasnoarmeisk.ru/novosti/ekologiya/minekologii-nachalo-podgotovku-k-pereizdaniyu-krasnoy-knigi-moskovskoy-oblasti</a:t>
            </a:r>
          </a:p>
          <a:p>
            <a:pPr lvl="0" latinLnBrk="1"/>
            <a:r>
              <a:rPr lang="ru-RU" sz="1100" dirty="0" smtClean="0">
                <a:solidFill>
                  <a:prstClr val="black"/>
                </a:solidFill>
              </a:rPr>
              <a:t>http://macroclub.ru/macroid/index_class.php?id=7891&amp;action=info&amp;lang=0&amp;lang=1</a:t>
            </a:r>
          </a:p>
          <a:p>
            <a:pPr lvl="0" latinLnBrk="1"/>
            <a:r>
              <a:rPr lang="ru-RU" sz="1100" dirty="0" smtClean="0">
                <a:solidFill>
                  <a:prstClr val="black"/>
                </a:solidFill>
              </a:rPr>
              <a:t>http://www.poga.lv/photos/marja/sets/set:27510/photo:961551/?language=2 http://inovation.review/Gif-Animaciya-Sneg</a:t>
            </a:r>
          </a:p>
          <a:p>
            <a:pPr lvl="0" latinLnBrk="1"/>
            <a:r>
              <a:rPr lang="ru-RU" sz="1100" dirty="0" smtClean="0">
                <a:solidFill>
                  <a:prstClr val="black"/>
                </a:solidFill>
              </a:rPr>
              <a:t>http://kartinki.org/zhivotnye/1761-strekoza.html</a:t>
            </a:r>
          </a:p>
          <a:p>
            <a:pPr lvl="0" latinLnBrk="1"/>
            <a:r>
              <a:rPr lang="ru-RU" sz="1100" dirty="0" smtClean="0">
                <a:solidFill>
                  <a:prstClr val="black"/>
                </a:solidFill>
              </a:rPr>
              <a:t>http://justclickit.ru/other/anim.php?page=61</a:t>
            </a:r>
          </a:p>
          <a:p>
            <a:pPr lvl="0" latinLnBrk="1"/>
            <a:r>
              <a:rPr lang="ru-RU" sz="1100" dirty="0" smtClean="0">
                <a:solidFill>
                  <a:prstClr val="black"/>
                </a:solidFill>
              </a:rPr>
              <a:t>http://www.gifki.org/cat-riba-194.htm?page=14</a:t>
            </a:r>
          </a:p>
          <a:p>
            <a:pPr lvl="0" latinLnBrk="1"/>
            <a:r>
              <a:rPr lang="en-US" sz="1100" dirty="0" smtClean="0">
                <a:solidFill>
                  <a:prstClr val="black"/>
                </a:solidFill>
              </a:rPr>
              <a:t>http://justclickit.ru/flash/butterfly/butterfly (351).gif</a:t>
            </a:r>
            <a:endParaRPr lang="ru-RU" sz="1100" dirty="0" smtClean="0">
              <a:solidFill>
                <a:prstClr val="black"/>
              </a:solidFill>
            </a:endParaRPr>
          </a:p>
          <a:p>
            <a:pPr lvl="0" latinLnBrk="1"/>
            <a:r>
              <a:rPr lang="en-US" sz="1100" dirty="0" smtClean="0">
                <a:solidFill>
                  <a:prstClr val="black"/>
                </a:solidFill>
              </a:rPr>
              <a:t>http://www.gifki.org/data/media/47/derevo-animatsionnaya-kartinka-0125.gif</a:t>
            </a:r>
            <a:endParaRPr lang="ru-RU" sz="1100" dirty="0" smtClean="0">
              <a:solidFill>
                <a:prstClr val="black"/>
              </a:solidFill>
            </a:endParaRPr>
          </a:p>
          <a:p>
            <a:pPr lvl="0" latinLnBrk="1"/>
            <a:r>
              <a:rPr lang="en-US" sz="1100" dirty="0" smtClean="0">
                <a:solidFill>
                  <a:prstClr val="black"/>
                </a:solidFill>
              </a:rPr>
              <a:t>http://www.gifki.org/data/media/230/ptitsa-animatsionnaya-kartinka-0686.gif</a:t>
            </a:r>
            <a:endParaRPr lang="ru-RU" sz="1100" dirty="0" smtClean="0">
              <a:solidFill>
                <a:prstClr val="black"/>
              </a:solidFill>
            </a:endParaRPr>
          </a:p>
          <a:p>
            <a:pPr lvl="0" latinLnBrk="1"/>
            <a:r>
              <a:rPr lang="en-US" sz="1100" dirty="0" smtClean="0">
                <a:solidFill>
                  <a:prstClr val="black"/>
                </a:solidFill>
              </a:rPr>
              <a:t>http://www.bnrp.ru/koshelki/kartoteka-kartinok-odejdy-dlya-detsada.htm</a:t>
            </a:r>
            <a:endParaRPr lang="ru-RU" sz="1100" dirty="0" smtClean="0">
              <a:solidFill>
                <a:prstClr val="black"/>
              </a:solidFill>
            </a:endParaRPr>
          </a:p>
          <a:p>
            <a:pPr lvl="0" latinLnBrk="1"/>
            <a:r>
              <a:rPr lang="en-US" sz="1100" dirty="0" smtClean="0">
                <a:solidFill>
                  <a:prstClr val="black"/>
                </a:solidFill>
              </a:rPr>
              <a:t>https://jane-safo.ru/fr/node/525</a:t>
            </a:r>
            <a:endParaRPr lang="ru-RU" sz="1100" dirty="0" smtClean="0">
              <a:solidFill>
                <a:prstClr val="black"/>
              </a:solidFill>
            </a:endParaRPr>
          </a:p>
          <a:p>
            <a:pPr lvl="0" latinLnBrk="1"/>
            <a:r>
              <a:rPr lang="en-US" sz="1100" dirty="0" smtClean="0">
                <a:solidFill>
                  <a:prstClr val="black"/>
                </a:solidFill>
              </a:rPr>
              <a:t>http://pobedpix.com/klipart-vyazanye-shapki</a:t>
            </a:r>
            <a:endParaRPr lang="ru-RU" sz="1100" dirty="0" smtClean="0">
              <a:solidFill>
                <a:prstClr val="black"/>
              </a:solidFill>
            </a:endParaRPr>
          </a:p>
          <a:p>
            <a:pPr latinLnBrk="1"/>
            <a:r>
              <a:rPr lang="en-US" sz="1100" dirty="0" smtClean="0"/>
              <a:t>http://muz-color.ru/?s= Zvuki_lesa.mp3</a:t>
            </a:r>
            <a:endParaRPr lang="ru-RU" sz="1100" dirty="0" smtClean="0"/>
          </a:p>
          <a:p>
            <a:pPr latinLnBrk="1"/>
            <a:r>
              <a:rPr lang="en-US" sz="1100" dirty="0" smtClean="0"/>
              <a:t>http://muz-color.ru/?s= Zvuki_prirody_-_Zvuki_russkogo_utrennego_lesa.mp3</a:t>
            </a:r>
            <a:endParaRPr lang="ru-RU" sz="1100" dirty="0" smtClean="0"/>
          </a:p>
          <a:p>
            <a:pPr latinLnBrk="1"/>
            <a:r>
              <a:rPr lang="en-US" sz="1100" dirty="0" smtClean="0"/>
              <a:t>http://muz-color.ru/?s= Zvuki_prirody_SHum_lesa_penie_ptic_i_morya.mp3</a:t>
            </a:r>
            <a:endParaRPr lang="ru-RU" sz="1100" dirty="0" smtClean="0"/>
          </a:p>
          <a:p>
            <a:pPr latinLnBrk="1"/>
            <a:r>
              <a:rPr lang="en-US" sz="1100" dirty="0" smtClean="0"/>
              <a:t>http://muz-color.ru/?s= Zvuki_zhivotnyh_Los_-_InTeReSnYe_ZHiVoTnYe.mp3</a:t>
            </a:r>
            <a:endParaRPr lang="ru-RU" sz="1100" dirty="0" smtClean="0"/>
          </a:p>
          <a:p>
            <a:pPr lvl="0" latinLnBrk="1"/>
            <a:endParaRPr lang="ru-RU" sz="1100" dirty="0" smtClean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ирог 10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ирог 11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ирог 12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ирог 13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8024" y="764704"/>
            <a:ext cx="4104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latinLnBrk="1"/>
            <a:endParaRPr lang="ru-RU" sz="1200" dirty="0" smtClean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16" name="Рисунок 15" descr="Безымянный88989-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674" y="6505248"/>
            <a:ext cx="387742" cy="3828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849865" y="-285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35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6266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8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03949" y="262389"/>
            <a:ext cx="6680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57B4B"/>
                </a:solidFill>
              </a:rPr>
              <a:t>Я хочу рассказать о моём родном крае – </a:t>
            </a:r>
            <a:r>
              <a:rPr lang="ru-RU" b="1" dirty="0" err="1" smtClean="0">
                <a:solidFill>
                  <a:srgbClr val="857B4B"/>
                </a:solidFill>
              </a:rPr>
              <a:t>Мытищинском</a:t>
            </a:r>
            <a:r>
              <a:rPr lang="ru-RU" b="1" dirty="0" smtClean="0">
                <a:solidFill>
                  <a:srgbClr val="857B4B"/>
                </a:solidFill>
              </a:rPr>
              <a:t> районе.</a:t>
            </a:r>
          </a:p>
          <a:p>
            <a:pPr algn="ctr"/>
            <a:r>
              <a:rPr lang="ru-RU" b="1" dirty="0" smtClean="0">
                <a:solidFill>
                  <a:srgbClr val="857B4B"/>
                </a:solidFill>
              </a:rPr>
              <a:t>В начале мы отправимся в леса где живут животные.</a:t>
            </a:r>
            <a:endParaRPr lang="ru-RU" b="1" dirty="0">
              <a:solidFill>
                <a:srgbClr val="857B4B"/>
              </a:solidFill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5" name="Стрелка вправо 54">
            <a:hlinkClick r:id="rId4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TextBox 56">
            <a:hlinkClick r:id="rId5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8" name="Стрелка вправо 57">
            <a:hlinkClick r:id="rId6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6311142" y="4359771"/>
            <a:ext cx="814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Леса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00869" y="2604165"/>
            <a:ext cx="9815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 smtClean="0">
                <a:solidFill>
                  <a:schemeClr val="accent6">
                    <a:lumMod val="75000"/>
                  </a:schemeClr>
                </a:solidFill>
              </a:rPr>
              <a:t>Поля и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28814" y="3467100"/>
            <a:ext cx="1065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5">
                    <a:lumMod val="50000"/>
                  </a:schemeClr>
                </a:solidFill>
              </a:rPr>
              <a:t>Реки и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32572" y="1845024"/>
            <a:ext cx="847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вокруг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41018" y="4682111"/>
            <a:ext cx="117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и рощи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28814" y="3721323"/>
            <a:ext cx="1045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chemeClr val="accent5">
                    <a:lumMod val="50000"/>
                  </a:schemeClr>
                </a:solidFill>
              </a:rPr>
              <a:t>пруды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819" y="2854097"/>
            <a:ext cx="988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 smtClean="0">
                <a:solidFill>
                  <a:schemeClr val="accent6">
                    <a:lumMod val="75000"/>
                  </a:schemeClr>
                </a:solidFill>
              </a:rPr>
              <a:t>болота</a:t>
            </a:r>
          </a:p>
        </p:txBody>
      </p:sp>
      <p:pic>
        <p:nvPicPr>
          <p:cNvPr id="23" name="Рисунок 22" descr="Безымянный-3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5843" y="3963858"/>
            <a:ext cx="1944216" cy="27501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98417" y="1600225"/>
            <a:ext cx="112626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7030A0"/>
                </a:solidFill>
              </a:rPr>
              <a:t>Посмотри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ирог 23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Пирог 24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Пирог 25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Пирог 26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8" name="Рисунок 27" descr="Безымянный88989-1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020" y="6495200"/>
            <a:ext cx="418268" cy="4130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887965" y="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4</a:t>
            </a:r>
          </a:p>
        </p:txBody>
      </p:sp>
      <p:pic>
        <p:nvPicPr>
          <p:cNvPr id="30" name="T_Fores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18728" y="2785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962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44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44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44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68542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wooden blank sign [преобразованный1]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928" y="2348880"/>
            <a:ext cx="2830424" cy="450912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674777" y="2876743"/>
            <a:ext cx="14895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Леса и</a:t>
            </a:r>
          </a:p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рощи</a:t>
            </a:r>
          </a:p>
        </p:txBody>
      </p:sp>
      <p:pic>
        <p:nvPicPr>
          <p:cNvPr id="23" name="Рисунок 22" descr="Безымянный-3.png" hidden="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2972679"/>
            <a:ext cx="2664296" cy="3768689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1187624" y="235873"/>
            <a:ext cx="1944216" cy="720080"/>
            <a:chOff x="1187624" y="235873"/>
            <a:chExt cx="1944216" cy="720080"/>
          </a:xfrm>
        </p:grpSpPr>
        <p:sp>
          <p:nvSpPr>
            <p:cNvPr id="25" name="Блок-схема: задержка 24"/>
            <p:cNvSpPr/>
            <p:nvPr/>
          </p:nvSpPr>
          <p:spPr>
            <a:xfrm rot="5400000">
              <a:off x="1799692" y="-376195"/>
              <a:ext cx="720080" cy="1944216"/>
            </a:xfrm>
            <a:prstGeom prst="flowChartDelay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890" y="284531"/>
              <a:ext cx="1572485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" name="Группа 29"/>
          <p:cNvGrpSpPr/>
          <p:nvPr/>
        </p:nvGrpSpPr>
        <p:grpSpPr>
          <a:xfrm>
            <a:off x="6012160" y="229841"/>
            <a:ext cx="1944216" cy="720080"/>
            <a:chOff x="6012160" y="239889"/>
            <a:chExt cx="1944216" cy="720080"/>
          </a:xfrm>
        </p:grpSpPr>
        <p:sp>
          <p:nvSpPr>
            <p:cNvPr id="26" name="Блок-схема: задержка 25"/>
            <p:cNvSpPr/>
            <p:nvPr/>
          </p:nvSpPr>
          <p:spPr>
            <a:xfrm rot="5400000">
              <a:off x="6624228" y="-372179"/>
              <a:ext cx="720080" cy="1944216"/>
            </a:xfrm>
            <a:prstGeom prst="flowChartDelay">
              <a:avLst/>
            </a:prstGeom>
            <a:solidFill>
              <a:srgbClr val="92D05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332656"/>
              <a:ext cx="1659064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5" name="Стрелка вправо 54">
            <a:hlinkClick r:id="rId7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>
            <a:hlinkClick r:id="rId8" action="ppaction://hlinksldjump"/>
          </p:cNvPr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TextBox 56">
            <a:hlinkClick r:id="rId8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8" name="Стрелка вправо 57">
            <a:hlinkClick r:id="rId9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ирог 26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Пирог 27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Пирог 31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Пирог 32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4" name="Рисунок 33" descr="2017-09-18-07-03-27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3528" y="332656"/>
            <a:ext cx="3790950" cy="1885950"/>
          </a:xfrm>
          <a:prstGeom prst="rect">
            <a:avLst/>
          </a:prstGeom>
        </p:spPr>
      </p:pic>
      <p:pic>
        <p:nvPicPr>
          <p:cNvPr id="36" name="Рисунок 35" descr="2017-09-18-07-03-27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3528" y="4509120"/>
            <a:ext cx="3790950" cy="1885950"/>
          </a:xfrm>
          <a:prstGeom prst="rect">
            <a:avLst/>
          </a:prstGeom>
        </p:spPr>
      </p:pic>
      <p:pic>
        <p:nvPicPr>
          <p:cNvPr id="35" name="Рисунок 34" descr="2017-09-18-07-03-27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1520" y="2486025"/>
            <a:ext cx="3790950" cy="1885950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1187624" y="2420888"/>
            <a:ext cx="2880320" cy="1512168"/>
            <a:chOff x="1187624" y="2420888"/>
            <a:chExt cx="2880320" cy="1512168"/>
          </a:xfrm>
        </p:grpSpPr>
        <p:sp>
          <p:nvSpPr>
            <p:cNvPr id="22" name="Овальная выноска 21"/>
            <p:cNvSpPr/>
            <p:nvPr/>
          </p:nvSpPr>
          <p:spPr>
            <a:xfrm flipH="1">
              <a:off x="1187624" y="2420888"/>
              <a:ext cx="2880320" cy="1512168"/>
            </a:xfrm>
            <a:prstGeom prst="wedgeEllipseCallout">
              <a:avLst>
                <a:gd name="adj1" fmla="val -38544"/>
                <a:gd name="adj2" fmla="val 66956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86662" y="2564904"/>
              <a:ext cx="223586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2">
                      <a:lumMod val="50000"/>
                    </a:schemeClr>
                  </a:solidFill>
                </a:rPr>
                <a:t>А вы знаете каких</a:t>
              </a:r>
            </a:p>
            <a:p>
              <a:pPr algn="ctr"/>
              <a:r>
                <a:rPr lang="ru-RU" sz="2000" b="1" dirty="0" smtClean="0">
                  <a:solidFill>
                    <a:schemeClr val="bg2">
                      <a:lumMod val="50000"/>
                    </a:schemeClr>
                  </a:solidFill>
                </a:rPr>
                <a:t>животных можно</a:t>
              </a:r>
            </a:p>
            <a:p>
              <a:pPr algn="ctr"/>
              <a:r>
                <a:rPr lang="ru-RU" sz="2000" b="1" dirty="0" smtClean="0">
                  <a:solidFill>
                    <a:schemeClr val="bg2">
                      <a:lumMod val="50000"/>
                    </a:schemeClr>
                  </a:solidFill>
                </a:rPr>
                <a:t>встретить в наших</a:t>
              </a:r>
            </a:p>
            <a:p>
              <a:pPr algn="ctr"/>
              <a:r>
                <a:rPr lang="ru-RU" sz="2000" b="1" dirty="0" smtClean="0">
                  <a:solidFill>
                    <a:schemeClr val="bg2">
                      <a:lumMod val="50000"/>
                    </a:schemeClr>
                  </a:solidFill>
                </a:rPr>
                <a:t>лесах?</a:t>
              </a:r>
              <a:endParaRPr lang="ru-RU" sz="20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44" name="Рисунок 43" descr="Безымянный-2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168" y="2924944"/>
            <a:ext cx="2733008" cy="3789040"/>
          </a:xfrm>
          <a:prstGeom prst="rect">
            <a:avLst/>
          </a:prstGeom>
        </p:spPr>
      </p:pic>
      <p:pic>
        <p:nvPicPr>
          <p:cNvPr id="48" name="Рисунок 47" descr="nasekomoe-animatsionnaya-kartinka-0015.gif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59579">
            <a:off x="6341389" y="2349681"/>
            <a:ext cx="767691" cy="778504"/>
          </a:xfrm>
          <a:prstGeom prst="rect">
            <a:avLst/>
          </a:prstGeom>
        </p:spPr>
      </p:pic>
      <p:pic>
        <p:nvPicPr>
          <p:cNvPr id="51" name="Рисунок 50" descr="Безымянный88989-1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020" y="6495200"/>
            <a:ext cx="418268" cy="41304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887965" y="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5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962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48" y="116632"/>
            <a:ext cx="8941704" cy="671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8236" y="188640"/>
            <a:ext cx="8594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Наш посёлок окружён </a:t>
            </a:r>
            <a:r>
              <a:rPr lang="ru-RU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Пироговским</a:t>
            </a: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лесопарком, поэтому даже просто гуляя по опушке леса можно увидеть некоторых из этих животных:</a:t>
            </a:r>
            <a:endParaRPr lang="ru-RU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102" y="6213952"/>
            <a:ext cx="971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белка</a:t>
            </a:r>
            <a:endParaRPr lang="ru-RU" sz="24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578" y="6221711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ёж</a:t>
            </a:r>
            <a:endParaRPr lang="ru-RU" sz="24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65429" y="6222852"/>
            <a:ext cx="997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кабан</a:t>
            </a:r>
            <a:endParaRPr lang="ru-RU" sz="24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62673" y="6212929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лось</a:t>
            </a:r>
            <a:endParaRPr lang="ru-RU" sz="24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52321" y="621293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заяц</a:t>
            </a:r>
            <a:endParaRPr lang="ru-RU" sz="24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трелка вправо 23">
            <a:hlinkClick r:id="rId4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>
            <a:hlinkClick r:id="rId5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Стрелка вправо 26">
            <a:hlinkClick r:id="rId6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фото белка"/>
          <p:cNvGrpSpPr/>
          <p:nvPr/>
        </p:nvGrpSpPr>
        <p:grpSpPr>
          <a:xfrm>
            <a:off x="1907704" y="1700808"/>
            <a:ext cx="5303886" cy="3456384"/>
            <a:chOff x="1907704" y="1738908"/>
            <a:chExt cx="5303886" cy="3456384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3282" y="1882924"/>
              <a:ext cx="5154960" cy="3260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Рамка 21"/>
            <p:cNvSpPr/>
            <p:nvPr/>
          </p:nvSpPr>
          <p:spPr>
            <a:xfrm>
              <a:off x="1907704" y="1738908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надпись белка"/>
          <p:cNvGrpSpPr/>
          <p:nvPr/>
        </p:nvGrpSpPr>
        <p:grpSpPr>
          <a:xfrm>
            <a:off x="671199" y="908720"/>
            <a:ext cx="3684777" cy="1468062"/>
            <a:chOff x="671199" y="908720"/>
            <a:chExt cx="3684777" cy="1468062"/>
          </a:xfrm>
        </p:grpSpPr>
        <p:sp>
          <p:nvSpPr>
            <p:cNvPr id="6" name="Выноска со стрелкой вниз 5"/>
            <p:cNvSpPr/>
            <p:nvPr/>
          </p:nvSpPr>
          <p:spPr>
            <a:xfrm>
              <a:off x="671199" y="908720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000" y="980728"/>
              <a:ext cx="3519968" cy="908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фото ёж"/>
          <p:cNvGrpSpPr/>
          <p:nvPr/>
        </p:nvGrpSpPr>
        <p:grpSpPr>
          <a:xfrm>
            <a:off x="1920057" y="1700808"/>
            <a:ext cx="5303886" cy="3456384"/>
            <a:chOff x="1920057" y="1700808"/>
            <a:chExt cx="5303886" cy="34563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4356" y="1784325"/>
              <a:ext cx="5057924" cy="3320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Рамка 32"/>
            <p:cNvSpPr/>
            <p:nvPr/>
          </p:nvSpPr>
          <p:spPr>
            <a:xfrm>
              <a:off x="1920057" y="1700808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надпись ёж"/>
          <p:cNvGrpSpPr/>
          <p:nvPr/>
        </p:nvGrpSpPr>
        <p:grpSpPr>
          <a:xfrm>
            <a:off x="681595" y="908720"/>
            <a:ext cx="3684777" cy="1468062"/>
            <a:chOff x="671199" y="3323530"/>
            <a:chExt cx="3684777" cy="1468062"/>
          </a:xfrm>
        </p:grpSpPr>
        <p:sp>
          <p:nvSpPr>
            <p:cNvPr id="40" name="Выноска со стрелкой вниз 39"/>
            <p:cNvSpPr/>
            <p:nvPr/>
          </p:nvSpPr>
          <p:spPr>
            <a:xfrm>
              <a:off x="671199" y="3323530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079" y="3355965"/>
              <a:ext cx="1425769" cy="102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9" name="фото заяц"/>
          <p:cNvGrpSpPr/>
          <p:nvPr/>
        </p:nvGrpSpPr>
        <p:grpSpPr>
          <a:xfrm>
            <a:off x="1920057" y="1700808"/>
            <a:ext cx="5303886" cy="3456384"/>
            <a:chOff x="3012302" y="2498177"/>
            <a:chExt cx="5303886" cy="3456384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0524" y="2588900"/>
              <a:ext cx="5153884" cy="3271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Рамка 31"/>
            <p:cNvSpPr/>
            <p:nvPr/>
          </p:nvSpPr>
          <p:spPr>
            <a:xfrm>
              <a:off x="3012302" y="2498177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050" name="надпись заяц"/>
          <p:cNvGrpSpPr/>
          <p:nvPr/>
        </p:nvGrpSpPr>
        <p:grpSpPr>
          <a:xfrm>
            <a:off x="681595" y="908720"/>
            <a:ext cx="3684777" cy="1468062"/>
            <a:chOff x="435300" y="2331519"/>
            <a:chExt cx="3684777" cy="1468062"/>
          </a:xfrm>
        </p:grpSpPr>
        <p:sp>
          <p:nvSpPr>
            <p:cNvPr id="39" name="Выноска со стрелкой вниз 38"/>
            <p:cNvSpPr/>
            <p:nvPr/>
          </p:nvSpPr>
          <p:spPr>
            <a:xfrm>
              <a:off x="435300" y="2331519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386408"/>
              <a:ext cx="2917124" cy="980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3" name="фото кабан"/>
          <p:cNvGrpSpPr/>
          <p:nvPr/>
        </p:nvGrpSpPr>
        <p:grpSpPr>
          <a:xfrm>
            <a:off x="1918819" y="1700808"/>
            <a:ext cx="5303886" cy="3456384"/>
            <a:chOff x="7453042" y="2132856"/>
            <a:chExt cx="5303886" cy="3456384"/>
          </a:xfrm>
        </p:grpSpPr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838" y="2182951"/>
              <a:ext cx="5153065" cy="3334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Рамка 29"/>
            <p:cNvSpPr/>
            <p:nvPr/>
          </p:nvSpPr>
          <p:spPr>
            <a:xfrm>
              <a:off x="7453042" y="2132856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054" name="надпись кабан"/>
          <p:cNvGrpSpPr/>
          <p:nvPr/>
        </p:nvGrpSpPr>
        <p:grpSpPr>
          <a:xfrm>
            <a:off x="671199" y="908720"/>
            <a:ext cx="3684777" cy="1468062"/>
            <a:chOff x="-1778368" y="2222975"/>
            <a:chExt cx="3684777" cy="1468062"/>
          </a:xfrm>
        </p:grpSpPr>
        <p:sp>
          <p:nvSpPr>
            <p:cNvPr id="38" name="Выноска со стрелкой вниз 37"/>
            <p:cNvSpPr/>
            <p:nvPr/>
          </p:nvSpPr>
          <p:spPr>
            <a:xfrm>
              <a:off x="-1778368" y="2222975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9649" y="2283182"/>
              <a:ext cx="3525345" cy="95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5" name="фото лось"/>
          <p:cNvGrpSpPr/>
          <p:nvPr/>
        </p:nvGrpSpPr>
        <p:grpSpPr>
          <a:xfrm>
            <a:off x="1932591" y="1689851"/>
            <a:ext cx="5303886" cy="3456384"/>
            <a:chOff x="9396536" y="2642755"/>
            <a:chExt cx="5303886" cy="3456384"/>
          </a:xfrm>
        </p:grpSpPr>
        <p:pic>
          <p:nvPicPr>
            <p:cNvPr id="3083" name="Picture 11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8544" y="2741841"/>
              <a:ext cx="5173781" cy="3304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Рамка 27"/>
            <p:cNvSpPr/>
            <p:nvPr/>
          </p:nvSpPr>
          <p:spPr>
            <a:xfrm>
              <a:off x="9396536" y="2642755"/>
              <a:ext cx="5303886" cy="3456384"/>
            </a:xfrm>
            <a:prstGeom prst="frame">
              <a:avLst>
                <a:gd name="adj1" fmla="val 4066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056" name="надпись лось"/>
          <p:cNvGrpSpPr/>
          <p:nvPr/>
        </p:nvGrpSpPr>
        <p:grpSpPr>
          <a:xfrm>
            <a:off x="666102" y="908720"/>
            <a:ext cx="3684777" cy="1468062"/>
            <a:chOff x="306226" y="4384512"/>
            <a:chExt cx="3684777" cy="1468062"/>
          </a:xfrm>
        </p:grpSpPr>
        <p:sp>
          <p:nvSpPr>
            <p:cNvPr id="37" name="Выноска со стрелкой вниз 36"/>
            <p:cNvSpPr/>
            <p:nvPr/>
          </p:nvSpPr>
          <p:spPr>
            <a:xfrm>
              <a:off x="306226" y="4384512"/>
              <a:ext cx="3684777" cy="1468062"/>
            </a:xfrm>
            <a:prstGeom prst="downArrowCallout">
              <a:avLst>
                <a:gd name="adj1" fmla="val 27384"/>
                <a:gd name="adj2" fmla="val 25286"/>
                <a:gd name="adj3" fmla="val 19497"/>
                <a:gd name="adj4" fmla="val 735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84" name="Picture 12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533" y="4442703"/>
              <a:ext cx="2856437" cy="98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5" name="Рисунок 44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895378"/>
            <a:ext cx="3816424" cy="66141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109" y="5013176"/>
            <a:ext cx="7559055" cy="146913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Пирог 48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0" name="Пирог 49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1" name="Пирог 50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2" name="anima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9" cstate="print"/>
          <a:stretch>
            <a:fillRect/>
          </a:stretch>
        </p:blipFill>
        <p:spPr>
          <a:xfrm>
            <a:off x="30144" y="10048"/>
            <a:ext cx="304800" cy="304800"/>
          </a:xfrm>
          <a:prstGeom prst="rect">
            <a:avLst/>
          </a:prstGeom>
        </p:spPr>
      </p:pic>
      <p:pic>
        <p:nvPicPr>
          <p:cNvPr id="53" name="Рисунок 52" descr="Безымянный88989-1.png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020" y="6495200"/>
            <a:ext cx="418268" cy="41304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8887965" y="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6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05889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37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1.11111E-6 0 L -0.37656 0.34653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" y="17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0 -3.01874E-6 L -0.18906 0.34629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1730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2049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0 -3.01874E-6 L 0 0.34629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0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Scale>
                                      <p:cBhvr>
                                        <p:cTn id="81" dur="10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Motion origin="layout" path="M 3.61111E-6 -3.01874E-6 L 0.18923 0.34629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62" y="1730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Scale>
                                      <p:cBhvr>
                                        <p:cTn id="97" dur="1000" fill="hold"/>
                                        <p:tgtEl>
                                          <p:spTgt spid="2055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Motion origin="layout" path="M 4.72222E-6 -3.77284E-6 L 0.37673 0.34791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17395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9" presetClass="path" presetSubtype="0" accel="50000" decel="5000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Motion origin="layout" path="M -2.77778E-7 -3.7037E-6 L -0.24809 0.1324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" y="6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8" presetClass="entr" presetSubtype="16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1" grpId="0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/>
          <p:cNvGrpSpPr/>
          <p:nvPr/>
        </p:nvGrpSpPr>
        <p:grpSpPr>
          <a:xfrm>
            <a:off x="4788024" y="1412776"/>
            <a:ext cx="4176464" cy="369332"/>
            <a:chOff x="4716016" y="1412776"/>
            <a:chExt cx="4176464" cy="369332"/>
          </a:xfrm>
        </p:grpSpPr>
        <p:sp>
          <p:nvSpPr>
            <p:cNvPr id="27" name="Пятиугольник 26"/>
            <p:cNvSpPr/>
            <p:nvPr/>
          </p:nvSpPr>
          <p:spPr>
            <a:xfrm flipH="1">
              <a:off x="4716016" y="1412776"/>
              <a:ext cx="4176464" cy="360040"/>
            </a:xfrm>
            <a:prstGeom prst="homePlat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 flipH="1">
              <a:off x="5148064" y="1412776"/>
              <a:ext cx="3672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Страничка для любознательных…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Облако 24"/>
          <p:cNvSpPr/>
          <p:nvPr/>
        </p:nvSpPr>
        <p:spPr>
          <a:xfrm rot="10800000">
            <a:off x="5148064" y="1844824"/>
            <a:ext cx="4968552" cy="5832648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Стрелка вправо 31">
            <a:hlinkClick r:id="rId3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>
            <a:hlinkClick r:id="rId4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Стрелка вправо 34">
            <a:hlinkClick r:id="rId5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74878" y="188640"/>
            <a:ext cx="8594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57B4B"/>
                </a:solidFill>
              </a:rPr>
              <a:t>Мы живём совсем близко от национального парка-заповедника «Лосиный остров». Там созданы все условия для обитания очень красивых и сильных животных  - лосей. На специальной биостанции изучают этих животных, следят за их перемещениями, лечат и охраняют в их естественной среде обитания.</a:t>
            </a:r>
            <a:endParaRPr lang="ru-RU" b="1" dirty="0">
              <a:solidFill>
                <a:srgbClr val="857B4B"/>
              </a:solidFill>
            </a:endParaRPr>
          </a:p>
        </p:txBody>
      </p:sp>
      <p:pic>
        <p:nvPicPr>
          <p:cNvPr id="11" name="Рисунок 10" descr="wooden blank sign [преобразованный]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777" y="2376264"/>
            <a:ext cx="2785223" cy="44371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67514" y="3130934"/>
            <a:ext cx="1764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Интересное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рядом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" name="Рисунок 11" descr="Безымянный-3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48064" y="3666911"/>
            <a:ext cx="2232248" cy="3074457"/>
          </a:xfrm>
          <a:prstGeom prst="rect">
            <a:avLst/>
          </a:prstGeom>
        </p:spPr>
      </p:pic>
      <p:pic>
        <p:nvPicPr>
          <p:cNvPr id="14" name="Рисунок 13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91680" y="1416518"/>
            <a:ext cx="2160240" cy="1350152"/>
          </a:xfrm>
          <a:prstGeom prst="rect">
            <a:avLst/>
          </a:prstGeom>
        </p:spPr>
      </p:pic>
      <p:grpSp>
        <p:nvGrpSpPr>
          <p:cNvPr id="18" name="вид лето"/>
          <p:cNvGrpSpPr/>
          <p:nvPr/>
        </p:nvGrpSpPr>
        <p:grpSpPr>
          <a:xfrm>
            <a:off x="323528" y="2781104"/>
            <a:ext cx="4824536" cy="3744240"/>
            <a:chOff x="323528" y="2781104"/>
            <a:chExt cx="4824536" cy="374424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924944"/>
              <a:ext cx="4654824" cy="3491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Рамка 12"/>
            <p:cNvSpPr/>
            <p:nvPr/>
          </p:nvSpPr>
          <p:spPr>
            <a:xfrm>
              <a:off x="323528" y="2781104"/>
              <a:ext cx="4824536" cy="3744240"/>
            </a:xfrm>
            <a:prstGeom prst="frame">
              <a:avLst>
                <a:gd name="adj1" fmla="val 346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лось лето"/>
          <p:cNvGrpSpPr/>
          <p:nvPr/>
        </p:nvGrpSpPr>
        <p:grpSpPr>
          <a:xfrm>
            <a:off x="323528" y="2780928"/>
            <a:ext cx="4824536" cy="3744240"/>
            <a:chOff x="3347864" y="4005064"/>
            <a:chExt cx="4824536" cy="374424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0960" y="4067344"/>
              <a:ext cx="4752528" cy="3672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Рамка 14"/>
            <p:cNvSpPr/>
            <p:nvPr/>
          </p:nvSpPr>
          <p:spPr>
            <a:xfrm>
              <a:off x="3347864" y="4005064"/>
              <a:ext cx="4824536" cy="3744240"/>
            </a:xfrm>
            <a:prstGeom prst="frame">
              <a:avLst>
                <a:gd name="adj1" fmla="val 346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вид зима"/>
          <p:cNvGrpSpPr/>
          <p:nvPr/>
        </p:nvGrpSpPr>
        <p:grpSpPr>
          <a:xfrm>
            <a:off x="323528" y="2780928"/>
            <a:ext cx="4824536" cy="3744240"/>
            <a:chOff x="2159732" y="908720"/>
            <a:chExt cx="4824536" cy="3744240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8560" y="980728"/>
              <a:ext cx="4680520" cy="36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Рамка 15"/>
            <p:cNvSpPr/>
            <p:nvPr/>
          </p:nvSpPr>
          <p:spPr>
            <a:xfrm>
              <a:off x="2159732" y="908720"/>
              <a:ext cx="4824536" cy="3744240"/>
            </a:xfrm>
            <a:prstGeom prst="frame">
              <a:avLst>
                <a:gd name="adj1" fmla="val 346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лось зима"/>
          <p:cNvGrpSpPr/>
          <p:nvPr/>
        </p:nvGrpSpPr>
        <p:grpSpPr>
          <a:xfrm>
            <a:off x="323528" y="2780928"/>
            <a:ext cx="4824536" cy="3744240"/>
            <a:chOff x="5508104" y="-315240"/>
            <a:chExt cx="4824536" cy="3744240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4303" y="-253136"/>
              <a:ext cx="4608512" cy="3672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Рамка 16"/>
            <p:cNvSpPr/>
            <p:nvPr/>
          </p:nvSpPr>
          <p:spPr>
            <a:xfrm>
              <a:off x="5508104" y="-315240"/>
              <a:ext cx="4824536" cy="3744240"/>
            </a:xfrm>
            <a:prstGeom prst="frame">
              <a:avLst>
                <a:gd name="adj1" fmla="val 3464"/>
              </a:avLst>
            </a:prstGeom>
            <a:pattFill prst="wdUpDiag">
              <a:fgClr>
                <a:schemeClr val="accent3">
                  <a:lumMod val="60000"/>
                  <a:lumOff val="4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ирог 30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Пирог 35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Пирог 36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Пирог 37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9" name="Рисунок 38" descr="Безымянный88989-1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020" y="6495200"/>
            <a:ext cx="418268" cy="41304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887965" y="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7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1" name="Animal_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4" cstate="print"/>
          <a:stretch>
            <a:fillRect/>
          </a:stretch>
        </p:blipFill>
        <p:spPr>
          <a:xfrm>
            <a:off x="18728" y="2785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7180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5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952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952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952"/>
                            </p:stCondLst>
                            <p:childTnLst>
                              <p:par>
                                <p:cTn id="27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952"/>
                            </p:stCondLst>
                            <p:childTnLst>
                              <p:par>
                                <p:cTn id="31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952"/>
                            </p:stCondLst>
                            <p:childTnLst>
                              <p:par>
                                <p:cTn id="35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952"/>
                            </p:stCondLst>
                            <p:childTnLst>
                              <p:par>
                                <p:cTn id="39" presetID="9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5" grpId="0" animBg="1"/>
      <p:bldP spid="9" grpId="0"/>
      <p:bldP spid="38" grpId="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лако 13"/>
          <p:cNvSpPr/>
          <p:nvPr/>
        </p:nvSpPr>
        <p:spPr>
          <a:xfrm rot="10800000" flipH="1">
            <a:off x="-1210407" y="2132856"/>
            <a:ext cx="5184576" cy="5184576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Стрелка вправо 31">
            <a:hlinkClick r:id="rId3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>
            <a:hlinkClick r:id="rId4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Стрелка вправо 34">
            <a:hlinkClick r:id="rId5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74878" y="610640"/>
            <a:ext cx="38650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57B4B"/>
                </a:solidFill>
              </a:rPr>
              <a:t>Однажды к нам забрёл маленький ежонок.</a:t>
            </a:r>
          </a:p>
          <a:p>
            <a:r>
              <a:rPr lang="ru-RU" b="1" dirty="0" smtClean="0">
                <a:solidFill>
                  <a:srgbClr val="857B4B"/>
                </a:solidFill>
              </a:rPr>
              <a:t>А когда мы гуляли по лесу, возле болота видели </a:t>
            </a:r>
            <a:r>
              <a:rPr lang="ru-RU" b="1" dirty="0" err="1" smtClean="0">
                <a:solidFill>
                  <a:srgbClr val="857B4B"/>
                </a:solidFill>
              </a:rPr>
              <a:t>изгрызанное</a:t>
            </a:r>
            <a:r>
              <a:rPr lang="ru-RU" b="1" dirty="0" smtClean="0">
                <a:solidFill>
                  <a:srgbClr val="857B4B"/>
                </a:solidFill>
              </a:rPr>
              <a:t> бобрами дерево.</a:t>
            </a:r>
            <a:endParaRPr lang="ru-RU" b="1" dirty="0">
              <a:solidFill>
                <a:srgbClr val="857B4B"/>
              </a:solidFill>
            </a:endParaRPr>
          </a:p>
        </p:txBody>
      </p:sp>
      <p:pic>
        <p:nvPicPr>
          <p:cNvPr id="11" name="Рисунок 10" descr="wooden blank sign [преобразованный]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20888"/>
            <a:ext cx="2785223" cy="44371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7852" y="3214259"/>
            <a:ext cx="19019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Мои </a:t>
            </a:r>
          </a:p>
          <a:p>
            <a:pPr algn="ctr"/>
            <a:r>
              <a:rPr lang="ru-RU" sz="2400" b="1" smtClean="0">
                <a:solidFill>
                  <a:srgbClr val="7030A0"/>
                </a:solidFill>
              </a:rPr>
              <a:t>наблюдения</a:t>
            </a:r>
            <a:endParaRPr lang="ru-RU" sz="2400" b="1" dirty="0" smtClean="0">
              <a:solidFill>
                <a:srgbClr val="7030A0"/>
              </a:solidFill>
            </a:endParaRPr>
          </a:p>
        </p:txBody>
      </p:sp>
      <p:pic>
        <p:nvPicPr>
          <p:cNvPr id="12" name="Рисунок 11" descr="Безымянный-3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3645024"/>
            <a:ext cx="2232248" cy="3074457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261248" y="231464"/>
            <a:ext cx="3878704" cy="389224"/>
            <a:chOff x="261248" y="231464"/>
            <a:chExt cx="3878704" cy="389224"/>
          </a:xfrm>
        </p:grpSpPr>
        <p:sp>
          <p:nvSpPr>
            <p:cNvPr id="16" name="Пятиугольник 15"/>
            <p:cNvSpPr/>
            <p:nvPr/>
          </p:nvSpPr>
          <p:spPr>
            <a:xfrm>
              <a:off x="261248" y="260648"/>
              <a:ext cx="3878704" cy="360040"/>
            </a:xfrm>
            <a:prstGeom prst="homePlat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4888" y="231464"/>
              <a:ext cx="35159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Страничка из семейного архива…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ирог 19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Пирог 20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Пирог 21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ирог 22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4355976" y="313376"/>
            <a:ext cx="4464496" cy="3096168"/>
            <a:chOff x="4355976" y="313376"/>
            <a:chExt cx="4464496" cy="309616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4355976" y="313376"/>
              <a:ext cx="4464496" cy="3096168"/>
              <a:chOff x="4355976" y="313376"/>
              <a:chExt cx="4464496" cy="309616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7984" y="354424"/>
                <a:ext cx="4332387" cy="3024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5" name="Рамка 14"/>
              <p:cNvSpPr/>
              <p:nvPr/>
            </p:nvSpPr>
            <p:spPr>
              <a:xfrm>
                <a:off x="4355976" y="313376"/>
                <a:ext cx="4464496" cy="3096168"/>
              </a:xfrm>
              <a:prstGeom prst="frame">
                <a:avLst>
                  <a:gd name="adj1" fmla="val 3464"/>
                </a:avLst>
              </a:prstGeom>
              <a:pattFill prst="wdUpDiag">
                <a:fgClr>
                  <a:schemeClr val="accent3">
                    <a:lumMod val="60000"/>
                    <a:lumOff val="40000"/>
                  </a:schemeClr>
                </a:fgClr>
                <a:bgClr>
                  <a:schemeClr val="accent3">
                    <a:lumMod val="75000"/>
                  </a:schemeClr>
                </a:bgClr>
              </a:patt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4431328" y="372848"/>
              <a:ext cx="23599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50" b="1" dirty="0" smtClean="0">
                  <a:solidFill>
                    <a:schemeClr val="bg1"/>
                  </a:solidFill>
                </a:rPr>
                <a:t>Фото из семейного альбома – 2011 г.</a:t>
              </a:r>
              <a:endParaRPr lang="ru-RU" sz="105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6" name="Рисунок 25" descr="Безымянный88989-1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020" y="6495200"/>
            <a:ext cx="418268" cy="413040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4355976" y="3458184"/>
            <a:ext cx="4464496" cy="3096168"/>
            <a:chOff x="4355976" y="3458184"/>
            <a:chExt cx="4464496" cy="3096168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4355976" y="3458184"/>
              <a:ext cx="4464496" cy="3096168"/>
              <a:chOff x="4355976" y="3458184"/>
              <a:chExt cx="4464496" cy="3096168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7984" y="3552920"/>
                <a:ext cx="4320480" cy="2923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3" name="Рамка 12"/>
              <p:cNvSpPr/>
              <p:nvPr/>
            </p:nvSpPr>
            <p:spPr>
              <a:xfrm>
                <a:off x="4355976" y="3458184"/>
                <a:ext cx="4464496" cy="3096168"/>
              </a:xfrm>
              <a:prstGeom prst="frame">
                <a:avLst>
                  <a:gd name="adj1" fmla="val 3464"/>
                </a:avLst>
              </a:prstGeom>
              <a:pattFill prst="wdUpDiag">
                <a:fgClr>
                  <a:schemeClr val="accent3">
                    <a:lumMod val="60000"/>
                    <a:lumOff val="40000"/>
                  </a:schemeClr>
                </a:fgClr>
                <a:bgClr>
                  <a:schemeClr val="accent3">
                    <a:lumMod val="75000"/>
                  </a:schemeClr>
                </a:bgClr>
              </a:patt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4431328" y="3535124"/>
              <a:ext cx="23599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50" b="1" dirty="0" smtClean="0">
                  <a:solidFill>
                    <a:schemeClr val="bg1"/>
                  </a:solidFill>
                </a:rPr>
                <a:t>Фото из семейного альбома – 2014 г.</a:t>
              </a:r>
              <a:endParaRPr lang="ru-RU" sz="105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8887965" y="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8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7" name="Animal_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18728" y="2785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7180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808"/>
                            </p:stCondLst>
                            <p:childTnLst>
                              <p:par>
                                <p:cTn id="3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9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37132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лето"/>
          <p:cNvGrpSpPr/>
          <p:nvPr/>
        </p:nvGrpSpPr>
        <p:grpSpPr>
          <a:xfrm>
            <a:off x="3597396" y="230927"/>
            <a:ext cx="1944216" cy="720080"/>
            <a:chOff x="6012160" y="239889"/>
            <a:chExt cx="1944216" cy="720080"/>
          </a:xfrm>
        </p:grpSpPr>
        <p:sp>
          <p:nvSpPr>
            <p:cNvPr id="26" name="Блок-схема: задержка 25"/>
            <p:cNvSpPr/>
            <p:nvPr/>
          </p:nvSpPr>
          <p:spPr>
            <a:xfrm rot="5400000">
              <a:off x="6624228" y="-372179"/>
              <a:ext cx="720080" cy="1944216"/>
            </a:xfrm>
            <a:prstGeom prst="flowChartDelay">
              <a:avLst/>
            </a:prstGeom>
            <a:solidFill>
              <a:srgbClr val="92D05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332656"/>
              <a:ext cx="1659064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4" name="весна"/>
          <p:cNvGrpSpPr/>
          <p:nvPr/>
        </p:nvGrpSpPr>
        <p:grpSpPr>
          <a:xfrm>
            <a:off x="827584" y="230927"/>
            <a:ext cx="1944216" cy="720080"/>
            <a:chOff x="827584" y="251023"/>
            <a:chExt cx="1944216" cy="720080"/>
          </a:xfrm>
        </p:grpSpPr>
        <p:sp>
          <p:nvSpPr>
            <p:cNvPr id="28" name="Блок-схема: задержка 27"/>
            <p:cNvSpPr/>
            <p:nvPr/>
          </p:nvSpPr>
          <p:spPr>
            <a:xfrm rot="5400000">
              <a:off x="1439652" y="-361045"/>
              <a:ext cx="720080" cy="1944216"/>
            </a:xfrm>
            <a:prstGeom prst="flowChartDelay">
              <a:avLst/>
            </a:prstGeom>
            <a:solidFill>
              <a:srgbClr val="92D05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2" y="323031"/>
              <a:ext cx="1728192" cy="428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3" name="осень"/>
          <p:cNvGrpSpPr/>
          <p:nvPr/>
        </p:nvGrpSpPr>
        <p:grpSpPr>
          <a:xfrm>
            <a:off x="6237809" y="230264"/>
            <a:ext cx="1944216" cy="720080"/>
            <a:chOff x="6237809" y="230264"/>
            <a:chExt cx="1944216" cy="720080"/>
          </a:xfrm>
        </p:grpSpPr>
        <p:sp>
          <p:nvSpPr>
            <p:cNvPr id="31" name="Блок-схема: задержка 30"/>
            <p:cNvSpPr/>
            <p:nvPr/>
          </p:nvSpPr>
          <p:spPr>
            <a:xfrm rot="5400000">
              <a:off x="6849877" y="-381804"/>
              <a:ext cx="720080" cy="1944216"/>
            </a:xfrm>
            <a:prstGeom prst="flowChartDelay">
              <a:avLst/>
            </a:prstGeom>
            <a:solidFill>
              <a:srgbClr val="92D05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9067" y="303781"/>
              <a:ext cx="1741155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Рисунок 16" descr="wooden blank sign [преобразованный]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376264"/>
            <a:ext cx="2785223" cy="4437112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674777" y="2876743"/>
            <a:ext cx="14895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Леса и</a:t>
            </a:r>
          </a:p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рощи</a:t>
            </a:r>
          </a:p>
        </p:txBody>
      </p:sp>
      <p:grpSp>
        <p:nvGrpSpPr>
          <p:cNvPr id="2" name="овал говорилка"/>
          <p:cNvGrpSpPr/>
          <p:nvPr/>
        </p:nvGrpSpPr>
        <p:grpSpPr>
          <a:xfrm>
            <a:off x="1187624" y="2420888"/>
            <a:ext cx="2880320" cy="1512168"/>
            <a:chOff x="1187624" y="2420888"/>
            <a:chExt cx="2880320" cy="1512168"/>
          </a:xfrm>
        </p:grpSpPr>
        <p:sp>
          <p:nvSpPr>
            <p:cNvPr id="22" name="Овальная выноска 21"/>
            <p:cNvSpPr/>
            <p:nvPr/>
          </p:nvSpPr>
          <p:spPr>
            <a:xfrm flipH="1">
              <a:off x="1187624" y="2420888"/>
              <a:ext cx="2880320" cy="1512168"/>
            </a:xfrm>
            <a:prstGeom prst="wedgeEllipseCallout">
              <a:avLst>
                <a:gd name="adj1" fmla="val -38544"/>
                <a:gd name="adj2" fmla="val 66956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67722" y="2564904"/>
              <a:ext cx="2473754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900" b="1" dirty="0" smtClean="0">
                  <a:solidFill>
                    <a:schemeClr val="bg2">
                      <a:lumMod val="50000"/>
                    </a:schemeClr>
                  </a:solidFill>
                </a:rPr>
                <a:t>А если посмотреть</a:t>
              </a:r>
            </a:p>
            <a:p>
              <a:pPr algn="ctr"/>
              <a:r>
                <a:rPr lang="ru-RU" sz="1900" b="1" dirty="0" smtClean="0">
                  <a:solidFill>
                    <a:schemeClr val="bg2">
                      <a:lumMod val="50000"/>
                    </a:schemeClr>
                  </a:solidFill>
                </a:rPr>
                <a:t>под ноги то можно</a:t>
              </a:r>
            </a:p>
            <a:p>
              <a:pPr algn="ctr"/>
              <a:r>
                <a:rPr lang="ru-RU" sz="1900" b="1" dirty="0" smtClean="0">
                  <a:solidFill>
                    <a:schemeClr val="bg2">
                      <a:lumMod val="50000"/>
                    </a:schemeClr>
                  </a:solidFill>
                </a:rPr>
                <a:t>найти разные грибы. </a:t>
              </a:r>
            </a:p>
            <a:p>
              <a:pPr algn="ctr"/>
              <a:r>
                <a:rPr lang="ru-RU" sz="1900" b="1" dirty="0" smtClean="0">
                  <a:solidFill>
                    <a:schemeClr val="bg2">
                      <a:lumMod val="50000"/>
                    </a:schemeClr>
                  </a:solidFill>
                </a:rPr>
                <a:t>Но только летом.</a:t>
              </a:r>
              <a:endParaRPr lang="ru-RU" sz="19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23" name="Рисунок 22" descr="Безымянный-3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2972679"/>
            <a:ext cx="2664296" cy="3768689"/>
          </a:xfrm>
          <a:prstGeom prst="rect">
            <a:avLst/>
          </a:prstGeom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43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5" name="Стрелка вправо 54">
            <a:hlinkClick r:id="rId8" action="ppaction://hlinksldjump"/>
          </p:cNvPr>
          <p:cNvSpPr/>
          <p:nvPr/>
        </p:nvSpPr>
        <p:spPr>
          <a:xfrm>
            <a:off x="5077237" y="6650725"/>
            <a:ext cx="36004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4062497" y="6661539"/>
            <a:ext cx="957927" cy="16136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TextBox 56">
            <a:hlinkClick r:id="rId9" action="ppaction://hlinksldjump"/>
          </p:cNvPr>
          <p:cNvSpPr txBox="1"/>
          <p:nvPr/>
        </p:nvSpPr>
        <p:spPr>
          <a:xfrm>
            <a:off x="4027223" y="6577832"/>
            <a:ext cx="10568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содержание</a:t>
            </a:r>
            <a:endParaRPr lang="ru-RU" sz="13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8" name="Стрелка вправо 57">
            <a:hlinkClick r:id="rId10" action="ppaction://hlinksldjump"/>
          </p:cNvPr>
          <p:cNvSpPr/>
          <p:nvPr/>
        </p:nvSpPr>
        <p:spPr>
          <a:xfrm flipH="1">
            <a:off x="3635895" y="6652220"/>
            <a:ext cx="360000" cy="180000"/>
          </a:xfrm>
          <a:prstGeom prst="rightArrow">
            <a:avLst>
              <a:gd name="adj1" fmla="val 70197"/>
              <a:gd name="adj2" fmla="val 82885"/>
            </a:avLst>
          </a:prstGeom>
          <a:solidFill>
            <a:schemeClr val="accent3">
              <a:lumMod val="50000"/>
            </a:schemeClr>
          </a:soli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2954096" y="-68492"/>
            <a:ext cx="32284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разнообразие природы родного края</a:t>
            </a:r>
            <a:endParaRPr lang="ru-RU" sz="15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ирог 26"/>
          <p:cNvSpPr/>
          <p:nvPr/>
        </p:nvSpPr>
        <p:spPr>
          <a:xfrm rot="10800000">
            <a:off x="-305653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ирог 28"/>
          <p:cNvSpPr/>
          <p:nvPr/>
        </p:nvSpPr>
        <p:spPr>
          <a:xfrm rot="16200000">
            <a:off x="8838347" y="-312499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Пирог 29"/>
          <p:cNvSpPr/>
          <p:nvPr/>
        </p:nvSpPr>
        <p:spPr>
          <a:xfrm rot="5400000">
            <a:off x="-305653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Пирог 31"/>
          <p:cNvSpPr/>
          <p:nvPr/>
        </p:nvSpPr>
        <p:spPr>
          <a:xfrm>
            <a:off x="8838347" y="6545501"/>
            <a:ext cx="611306" cy="624998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5A702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5" name="Рисунок 34" descr="2017-09-18-07-49-30.gif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38086" flipH="1">
            <a:off x="6989124" y="2666894"/>
            <a:ext cx="722833" cy="528486"/>
          </a:xfrm>
          <a:prstGeom prst="rect">
            <a:avLst/>
          </a:prstGeom>
        </p:spPr>
      </p:pic>
      <p:pic>
        <p:nvPicPr>
          <p:cNvPr id="36" name="Рисунок 35" descr="2017-09-18-07-49-30.gif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949280"/>
            <a:ext cx="795338" cy="647700"/>
          </a:xfrm>
          <a:prstGeom prst="rect">
            <a:avLst/>
          </a:prstGeom>
        </p:spPr>
      </p:pic>
      <p:pic>
        <p:nvPicPr>
          <p:cNvPr id="37" name="Рисунок 36" descr="Безымянный88989-1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868" y="6465056"/>
            <a:ext cx="418268" cy="41304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887965" y="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9</a:t>
            </a:r>
            <a:endParaRPr lang="ru-RU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962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26347E-7 C -0.02292 -0.06431 -0.04202 -0.12908 -0.02361 -0.14643 C -0.00261 -0.16516 0.03298 -0.11566 0.06996 -0.06315 C 0.11215 -0.00671 0.15208 0.05251 0.17587 0.03146 C 0.19653 0.01226 0.17048 -0.05922 0.14653 -0.13231 C 0.12135 -0.19547 0.10226 -0.25931 0.12326 -0.27828 C 0.14149 -0.29563 0.17934 -0.24774 0.21684 -0.19593 C 0.2566 -0.13694 0.29878 -0.08073 0.32048 -0.09877 C 0.34114 -0.11797 0.29132 -0.26394 0.29132 -0.26278 C 0.26805 -0.32824 0.24722 -0.38977 0.26753 -0.40944 C 0.28889 -0.42817 0.32413 -0.37937 0.36128 -0.32616 C 0.40382 -0.26926 0.44323 -0.2112 0.46736 -0.23155 C 0.48819 -0.25052 0.46198 -0.32246 0.43559 -0.39324 C 0.4151 -0.4601 0.3934 -0.52278 0.41423 -0.54175 C 0.43333 -0.55841 0.47118 -0.51122 0.50798 -0.45917 C 0.54844 -0.39972 0.59028 -0.34397 0.61128 -0.36202 C 0.63316 -0.38052 0.60555 -0.45293 0.58229 -0.52741 " pathEditMode="relative" rAng="-2045182" ptsTypes="fffffffffffffffff">
                                      <p:cBhvr>
                                        <p:cTn id="15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0" y="-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heme/theme1.xml><?xml version="1.0" encoding="utf-8"?>
<a:theme xmlns:a="http://schemas.openxmlformats.org/drawingml/2006/main" name="1_Камоликов_природа родного края_PP2010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1_Камоликов_природа родного края_PP2010</Template>
  <TotalTime>5</TotalTime>
  <Words>2138</Words>
  <Application>Microsoft Office PowerPoint</Application>
  <PresentationFormat>Экран (4:3)</PresentationFormat>
  <Paragraphs>502</Paragraphs>
  <Slides>36</Slides>
  <Notes>1</Notes>
  <HiddenSlides>0</HiddenSlides>
  <MMClips>22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1_Камоликов_природа родного края_PP2010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Учитель</cp:lastModifiedBy>
  <cp:revision>6</cp:revision>
  <dcterms:created xsi:type="dcterms:W3CDTF">2018-09-21T11:50:52Z</dcterms:created>
  <dcterms:modified xsi:type="dcterms:W3CDTF">2018-09-24T10:58:03Z</dcterms:modified>
</cp:coreProperties>
</file>