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96752"/>
            <a:ext cx="7772400" cy="1895524"/>
          </a:xfrm>
        </p:spPr>
        <p:txBody>
          <a:bodyPr>
            <a:normAutofit/>
          </a:bodyPr>
          <a:lstStyle/>
          <a:p>
            <a:pPr algn="ctr"/>
            <a:r>
              <a:rPr lang="ru-RU" sz="6000" dirty="0" smtClean="0"/>
              <a:t>История производной 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077072"/>
            <a:ext cx="6400800" cy="1473200"/>
          </a:xfrm>
        </p:spPr>
        <p:txBody>
          <a:bodyPr>
            <a:noAutofit/>
          </a:bodyPr>
          <a:lstStyle/>
          <a:p>
            <a:pPr>
              <a:lnSpc>
                <a:spcPct val="170000"/>
              </a:lnSpc>
            </a:pPr>
            <a:r>
              <a:rPr lang="ru-RU" sz="2000" b="1" dirty="0" smtClean="0">
                <a:latin typeface="Arial" pitchFamily="34" charset="0"/>
                <a:cs typeface="Arial" pitchFamily="34" charset="0"/>
              </a:rPr>
              <a:t>Руководитель – Новикова Любовь Анатольевна, учитель математики  МАОУ СОШ №19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291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1108111" y="332656"/>
            <a:ext cx="6929437" cy="1857375"/>
            <a:chOff x="295" y="210"/>
            <a:chExt cx="4218" cy="864"/>
          </a:xfrm>
        </p:grpSpPr>
        <p:sp>
          <p:nvSpPr>
            <p:cNvPr id="6" name="Ribbon2Sharp"/>
            <p:cNvSpPr>
              <a:spLocks noEditPoints="1" noChangeArrowheads="1"/>
            </p:cNvSpPr>
            <p:nvPr/>
          </p:nvSpPr>
          <p:spPr bwMode="auto">
            <a:xfrm>
              <a:off x="295" y="210"/>
              <a:ext cx="4218" cy="864"/>
            </a:xfrm>
            <a:custGeom>
              <a:avLst/>
              <a:gdLst>
                <a:gd name="G0" fmla="+- 0 0 0"/>
                <a:gd name="G1" fmla="+- 5400 0 0"/>
                <a:gd name="G2" fmla="+- 5400 2700 0"/>
                <a:gd name="G3" fmla="+- 21600 0 G2"/>
                <a:gd name="G4" fmla="+- 21600 0 G1"/>
                <a:gd name="G5" fmla="+- 2400 0 0"/>
                <a:gd name="G6" fmla="+- 10800 0 2400"/>
                <a:gd name="G7" fmla="*/ 2400 2 1"/>
                <a:gd name="G8" fmla="+- 21600 0 G7"/>
                <a:gd name="G9" fmla="+- 10800 2400 0"/>
                <a:gd name="G10" fmla="+- 21600 0 2400"/>
                <a:gd name="T0" fmla="*/ 10800 w 21600"/>
                <a:gd name="T1" fmla="*/ 2400 h 21600"/>
                <a:gd name="T2" fmla="*/ 2700 w 21600"/>
                <a:gd name="T3" fmla="*/ 8400 h 21600"/>
                <a:gd name="T4" fmla="*/ 10800 w 21600"/>
                <a:gd name="T5" fmla="*/ 19200 h 21600"/>
                <a:gd name="T6" fmla="*/ 18900 w 21600"/>
                <a:gd name="T7" fmla="*/ 132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G1 w 21600"/>
                <a:gd name="T13" fmla="*/ G5 h 21600"/>
                <a:gd name="T14" fmla="*/ G4 w 21600"/>
                <a:gd name="T15" fmla="*/ G1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 extrusionOk="0">
                  <a:moveTo>
                    <a:pt x="0" y="0"/>
                  </a:moveTo>
                  <a:lnTo>
                    <a:pt x="2700" y="8400"/>
                  </a:lnTo>
                  <a:lnTo>
                    <a:pt x="0" y="16800"/>
                  </a:lnTo>
                  <a:lnTo>
                    <a:pt x="5400" y="16800"/>
                  </a:lnTo>
                  <a:lnTo>
                    <a:pt x="5400" y="19200"/>
                  </a:lnTo>
                  <a:lnTo>
                    <a:pt x="13500" y="19200"/>
                  </a:lnTo>
                  <a:lnTo>
                    <a:pt x="13500" y="21600"/>
                  </a:lnTo>
                  <a:lnTo>
                    <a:pt x="21600" y="21600"/>
                  </a:lnTo>
                  <a:lnTo>
                    <a:pt x="18900" y="13200"/>
                  </a:lnTo>
                  <a:lnTo>
                    <a:pt x="21600" y="4800"/>
                  </a:lnTo>
                  <a:lnTo>
                    <a:pt x="16200" y="4800"/>
                  </a:lnTo>
                  <a:lnTo>
                    <a:pt x="16200" y="2400"/>
                  </a:lnTo>
                  <a:lnTo>
                    <a:pt x="8100" y="2400"/>
                  </a:lnTo>
                  <a:lnTo>
                    <a:pt x="8100" y="0"/>
                  </a:lnTo>
                  <a:close/>
                </a:path>
                <a:path w="21600" h="21600" fill="none" extrusionOk="0">
                  <a:moveTo>
                    <a:pt x="8100" y="2400"/>
                  </a:moveTo>
                  <a:lnTo>
                    <a:pt x="5400" y="2400"/>
                  </a:lnTo>
                  <a:lnTo>
                    <a:pt x="5400" y="16800"/>
                  </a:lnTo>
                </a:path>
                <a:path w="21600" h="21600" fill="none" extrusionOk="0">
                  <a:moveTo>
                    <a:pt x="8100" y="0"/>
                  </a:moveTo>
                  <a:lnTo>
                    <a:pt x="5400" y="2400"/>
                  </a:lnTo>
                </a:path>
                <a:path w="21600" h="21600" fill="none" extrusionOk="0">
                  <a:moveTo>
                    <a:pt x="13500" y="19200"/>
                  </a:moveTo>
                  <a:lnTo>
                    <a:pt x="16200" y="19200"/>
                  </a:lnTo>
                  <a:lnTo>
                    <a:pt x="16200" y="4800"/>
                  </a:lnTo>
                </a:path>
                <a:path w="21600" h="21600" fill="none" extrusionOk="0">
                  <a:moveTo>
                    <a:pt x="13500" y="21600"/>
                  </a:moveTo>
                  <a:lnTo>
                    <a:pt x="16200" y="19200"/>
                  </a:lnTo>
                </a:path>
              </a:pathLst>
            </a:cu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Rectangle 20"/>
            <p:cNvSpPr>
              <a:spLocks noChangeArrowheads="1"/>
            </p:cNvSpPr>
            <p:nvPr/>
          </p:nvSpPr>
          <p:spPr bwMode="auto">
            <a:xfrm>
              <a:off x="1382" y="343"/>
              <a:ext cx="2044" cy="5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Эпитафия поэта </a:t>
              </a:r>
              <a:r>
                <a:rPr kumimoji="0" lang="ru-RU" sz="32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А.Поупа</a:t>
              </a:r>
              <a:r>
                <a:rPr kumimoji="0" lang="ru-RU" sz="3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:</a:t>
              </a:r>
            </a:p>
          </p:txBody>
        </p:sp>
      </p:grpSp>
      <p:pic>
        <p:nvPicPr>
          <p:cNvPr id="8" name="Picture 4" descr="005051_80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370719"/>
            <a:ext cx="2528888" cy="3313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Group 16"/>
          <p:cNvGrpSpPr>
            <a:grpSpLocks/>
          </p:cNvGrpSpPr>
          <p:nvPr/>
        </p:nvGrpSpPr>
        <p:grpSpPr bwMode="auto">
          <a:xfrm>
            <a:off x="3614071" y="2602622"/>
            <a:ext cx="4754507" cy="2016125"/>
            <a:chOff x="2426" y="1344"/>
            <a:chExt cx="2821" cy="1270"/>
          </a:xfrm>
        </p:grpSpPr>
        <p:sp>
          <p:nvSpPr>
            <p:cNvPr id="10" name="AutoShape 14"/>
            <p:cNvSpPr>
              <a:spLocks noChangeArrowheads="1"/>
            </p:cNvSpPr>
            <p:nvPr/>
          </p:nvSpPr>
          <p:spPr bwMode="auto">
            <a:xfrm>
              <a:off x="2426" y="1344"/>
              <a:ext cx="2812" cy="1270"/>
            </a:xfrm>
            <a:prstGeom prst="wedgeRoundRectCallout">
              <a:avLst>
                <a:gd name="adj1" fmla="val -56648"/>
                <a:gd name="adj2" fmla="val -15671"/>
                <a:gd name="adj3" fmla="val 16667"/>
              </a:avLst>
            </a:prstGeom>
            <a:solidFill>
              <a:srgbClr val="CCE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2571" y="1425"/>
              <a:ext cx="2676" cy="10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361950" defTabSz="91440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  <a:p>
              <a:pPr marL="0" marR="0" lvl="0" indent="361950" defTabSz="91440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«Был этот мир глубокой тьмой окутан.</a:t>
              </a:r>
            </a:p>
            <a:p>
              <a:pPr marL="0" marR="0" lvl="0" indent="361950" defTabSz="914400" eaLnBrk="1" fontAlgn="auto" latinLnBrk="0" hangingPunct="1">
                <a:lnSpc>
                  <a:spcPct val="8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4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Да будет свет! И вот явился Ньютон.»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2494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ChangeArrowheads="1"/>
          </p:cNvSpPr>
          <p:nvPr/>
        </p:nvSpPr>
        <p:spPr bwMode="auto">
          <a:xfrm>
            <a:off x="1258888" y="449263"/>
            <a:ext cx="5400675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dirty="0" smtClean="0">
                <a:ln>
                  <a:noFill/>
                </a:ln>
                <a:solidFill>
                  <a:srgbClr val="3366CC"/>
                </a:solidFill>
                <a:effectLst/>
                <a:uLnTx/>
                <a:uFillTx/>
              </a:rPr>
              <a:t>История появления производной</a:t>
            </a:r>
          </a:p>
        </p:txBody>
      </p:sp>
      <p:pic>
        <p:nvPicPr>
          <p:cNvPr id="3" name="Picture 9" descr="Безымянны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2133600"/>
            <a:ext cx="2736850" cy="3311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Group 27"/>
          <p:cNvGrpSpPr>
            <a:grpSpLocks/>
          </p:cNvGrpSpPr>
          <p:nvPr/>
        </p:nvGrpSpPr>
        <p:grpSpPr bwMode="auto">
          <a:xfrm>
            <a:off x="3563938" y="2205038"/>
            <a:ext cx="4824412" cy="3455987"/>
            <a:chOff x="2290" y="1344"/>
            <a:chExt cx="3039" cy="2177"/>
          </a:xfrm>
        </p:grpSpPr>
        <p:sp>
          <p:nvSpPr>
            <p:cNvPr id="5" name="AutoShape 25"/>
            <p:cNvSpPr>
              <a:spLocks noChangeArrowheads="1"/>
            </p:cNvSpPr>
            <p:nvPr/>
          </p:nvSpPr>
          <p:spPr bwMode="auto">
            <a:xfrm>
              <a:off x="2290" y="1344"/>
              <a:ext cx="3039" cy="2177"/>
            </a:xfrm>
            <a:prstGeom prst="foldedCorner">
              <a:avLst>
                <a:gd name="adj" fmla="val 12500"/>
              </a:avLst>
            </a:prstGeom>
            <a:solidFill>
              <a:srgbClr val="FFFFCC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Rectangle 26"/>
            <p:cNvSpPr>
              <a:spLocks noChangeArrowheads="1"/>
            </p:cNvSpPr>
            <p:nvPr/>
          </p:nvSpPr>
          <p:spPr bwMode="auto">
            <a:xfrm>
              <a:off x="2381" y="1434"/>
              <a:ext cx="2676" cy="14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361950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Это открытие Ньютона стало поворотным пунктом в истории естествознания.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588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684213" y="0"/>
            <a:ext cx="6335712" cy="1989138"/>
            <a:chOff x="431" y="0"/>
            <a:chExt cx="3991" cy="1253"/>
          </a:xfrm>
        </p:grpSpPr>
        <p:sp>
          <p:nvSpPr>
            <p:cNvPr id="3" name="AutoShape 6"/>
            <p:cNvSpPr>
              <a:spLocks noChangeArrowheads="1"/>
            </p:cNvSpPr>
            <p:nvPr/>
          </p:nvSpPr>
          <p:spPr bwMode="auto">
            <a:xfrm>
              <a:off x="431" y="0"/>
              <a:ext cx="3991" cy="1253"/>
            </a:xfrm>
            <a:prstGeom prst="horizontalScroll">
              <a:avLst>
                <a:gd name="adj" fmla="val 12500"/>
              </a:avLst>
            </a:prstGeom>
            <a:solidFill>
              <a:srgbClr val="CCEC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Rectangle 7"/>
            <p:cNvSpPr>
              <a:spLocks noChangeArrowheads="1"/>
            </p:cNvSpPr>
            <p:nvPr/>
          </p:nvSpPr>
          <p:spPr bwMode="auto">
            <a:xfrm>
              <a:off x="748" y="210"/>
              <a:ext cx="3402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66CC"/>
                  </a:solidFill>
                  <a:effectLst/>
                  <a:uLnTx/>
                  <a:uFillTx/>
                </a:rPr>
                <a:t>История появления производной</a:t>
              </a:r>
            </a:p>
          </p:txBody>
        </p:sp>
      </p:grpSp>
      <p:pic>
        <p:nvPicPr>
          <p:cNvPr id="5" name="Picture 8" descr="7723_Gottfried_Leibni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519" y="2276872"/>
            <a:ext cx="2786062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" name="Group 47"/>
          <p:cNvGrpSpPr>
            <a:grpSpLocks/>
          </p:cNvGrpSpPr>
          <p:nvPr/>
        </p:nvGrpSpPr>
        <p:grpSpPr bwMode="auto">
          <a:xfrm>
            <a:off x="4500563" y="2133600"/>
            <a:ext cx="4105275" cy="4105275"/>
            <a:chOff x="2608" y="1434"/>
            <a:chExt cx="2586" cy="2586"/>
          </a:xfrm>
        </p:grpSpPr>
        <p:sp>
          <p:nvSpPr>
            <p:cNvPr id="7" name="AutoShape 45"/>
            <p:cNvSpPr>
              <a:spLocks noChangeArrowheads="1"/>
            </p:cNvSpPr>
            <p:nvPr/>
          </p:nvSpPr>
          <p:spPr bwMode="auto">
            <a:xfrm>
              <a:off x="2608" y="1434"/>
              <a:ext cx="2586" cy="2586"/>
            </a:xfrm>
            <a:prstGeom prst="foldedCorner">
              <a:avLst>
                <a:gd name="adj" fmla="val 12500"/>
              </a:avLst>
            </a:prstGeom>
            <a:solidFill>
              <a:srgbClr val="CCEC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ectangle 46"/>
            <p:cNvSpPr>
              <a:spLocks noChangeArrowheads="1"/>
            </p:cNvSpPr>
            <p:nvPr/>
          </p:nvSpPr>
          <p:spPr bwMode="auto">
            <a:xfrm>
              <a:off x="2699" y="1480"/>
              <a:ext cx="2308" cy="24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85725" marR="0" lvl="0" indent="276225" defTabSz="91440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К этим законам Лейбниц пришел, решая задачу проведения касательной к произвольной кривой, т.е. сформулировал геометрический смысл производной, что значение производной в точке касания есть угловой коэффициент касательной или </a:t>
              </a:r>
              <a:r>
                <a:rPr kumimoji="0" lang="en-US" sz="2000" b="0" i="0" u="none" strike="noStrike" kern="0" cap="none" spc="0" normalizeH="0" baseline="0" noProof="0" dirty="0" err="1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tg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 угла наклона касательной с положительным направлением оси О</a:t>
              </a:r>
              <a:r>
                <a:rPr kumimoji="0" lang="en-US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X</a:t>
              </a:r>
              <a:r>
                <a:rPr kumimoji="0" lang="ru-RU" sz="20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95880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258888" y="116632"/>
            <a:ext cx="6335713" cy="1989138"/>
            <a:chOff x="431" y="0"/>
            <a:chExt cx="3991" cy="1253"/>
          </a:xfrm>
        </p:grpSpPr>
        <p:sp>
          <p:nvSpPr>
            <p:cNvPr id="3" name="AutoShape 6"/>
            <p:cNvSpPr>
              <a:spLocks noChangeArrowheads="1"/>
            </p:cNvSpPr>
            <p:nvPr/>
          </p:nvSpPr>
          <p:spPr bwMode="auto">
            <a:xfrm>
              <a:off x="431" y="0"/>
              <a:ext cx="3991" cy="1253"/>
            </a:xfrm>
            <a:prstGeom prst="horizontalScroll">
              <a:avLst>
                <a:gd name="adj" fmla="val 12500"/>
              </a:avLst>
            </a:prstGeom>
            <a:solidFill>
              <a:srgbClr val="CCECFF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4" name="Rectangle 7"/>
            <p:cNvSpPr>
              <a:spLocks noChangeArrowheads="1"/>
            </p:cNvSpPr>
            <p:nvPr/>
          </p:nvSpPr>
          <p:spPr bwMode="auto">
            <a:xfrm>
              <a:off x="748" y="210"/>
              <a:ext cx="3402" cy="7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4400" b="0" i="0" u="none" strike="noStrike" kern="0" cap="none" spc="0" normalizeH="0" baseline="0" noProof="0" dirty="0" smtClean="0">
                  <a:ln>
                    <a:noFill/>
                  </a:ln>
                  <a:solidFill>
                    <a:srgbClr val="3366CC"/>
                  </a:solidFill>
                  <a:effectLst/>
                  <a:uLnTx/>
                  <a:uFillTx/>
                </a:rPr>
                <a:t>История появления производной</a:t>
              </a:r>
            </a:p>
          </p:txBody>
        </p:sp>
      </p:grp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684213" y="2492375"/>
            <a:ext cx="4248150" cy="287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marR="0" lvl="0" indent="36195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+mn-ea"/>
                <a:cs typeface="Arial"/>
              </a:rPr>
              <a:t>Термин производная и современные обозначения </a:t>
            </a: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+mn-ea"/>
                <a:cs typeface="Arial"/>
              </a:rPr>
              <a:t>y</a:t>
            </a: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+mn-ea"/>
                <a:cs typeface="Arial"/>
              </a:rPr>
              <a:t>’  , </a:t>
            </a:r>
            <a:r>
              <a:rPr kumimoji="0" lang="en-US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+mn-ea"/>
                <a:cs typeface="Arial"/>
              </a:rPr>
              <a:t>f </a:t>
            </a:r>
            <a:r>
              <a:rPr kumimoji="0" lang="ru-RU" sz="3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+mn-ea"/>
                <a:cs typeface="Arial"/>
              </a:rPr>
              <a:t>’    ввёл Ж.Лагранж в 1797г.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+mn-ea"/>
              <a:cs typeface="Arial"/>
            </a:endParaRPr>
          </a:p>
        </p:txBody>
      </p:sp>
      <p:pic>
        <p:nvPicPr>
          <p:cNvPr id="6" name="Picture 8" descr="27351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1989138"/>
            <a:ext cx="3044825" cy="431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883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683568" y="116632"/>
            <a:ext cx="68707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omic Sans MS" pitchFamily="66" charset="0"/>
                <a:cs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+mj-ea"/>
                <a:cs typeface="Arial"/>
              </a:rPr>
              <a:t>Нужна ли производная в будущей профессии?</a:t>
            </a:r>
            <a:endParaRPr kumimoji="0" lang="ru-RU" sz="4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omic Sans MS"/>
              <a:ea typeface="+mj-ea"/>
              <a:cs typeface="Arial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684213" y="2060848"/>
            <a:ext cx="7697787" cy="4032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0" marR="0" lvl="0" indent="3619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+mn-ea"/>
                <a:cs typeface="Arial"/>
              </a:rPr>
              <a:t>С такими задачами в наше время приходится иметь дело представителям самых разных специальностей: </a:t>
            </a:r>
          </a:p>
          <a:p>
            <a:pPr marL="0" marR="0" lvl="0" indent="3619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+mn-ea"/>
                <a:cs typeface="Arial"/>
              </a:rPr>
              <a:t>Инженеры технологи стараются так организовать производство, чтобы выпускалось как можно больше продукции;</a:t>
            </a:r>
          </a:p>
          <a:p>
            <a:pPr marL="0" marR="0" lvl="0" indent="3619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+mn-ea"/>
                <a:cs typeface="Arial"/>
              </a:rPr>
              <a:t>Конструкторы пытаются разработать прибор для космического корабля так, чтобы масса прибора была наименьшей;</a:t>
            </a:r>
          </a:p>
          <a:p>
            <a:pPr marL="0" marR="0" lvl="0" indent="36195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omic Sans MS"/>
                <a:ea typeface="+mn-ea"/>
                <a:cs typeface="Arial"/>
              </a:rPr>
              <a:t>Экономисты стараются спланировать связи завода с источниками сырья так, чтобы транспортные расходы оказались минимальными. </a:t>
            </a:r>
          </a:p>
        </p:txBody>
      </p:sp>
    </p:spTree>
    <p:extLst>
      <p:ext uri="{BB962C8B-B14F-4D97-AF65-F5344CB8AC3E}">
        <p14:creationId xmlns:p14="http://schemas.microsoft.com/office/powerpoint/2010/main" val="109883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WordArt 4"/>
          <p:cNvSpPr>
            <a:spLocks noChangeArrowheads="1" noChangeShapeType="1" noTextEdit="1"/>
          </p:cNvSpPr>
          <p:nvPr/>
        </p:nvSpPr>
        <p:spPr bwMode="auto">
          <a:xfrm>
            <a:off x="1619250" y="1700213"/>
            <a:ext cx="5095875" cy="2078037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0" cap="none" spc="0" normalizeH="0" baseline="0" noProof="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33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/>
                <a:uLnTx/>
                <a:uFillTx/>
                <a:latin typeface="Times New Roman"/>
                <a:cs typeface="Times New Roman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763076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</TotalTime>
  <Words>183</Words>
  <Application>Microsoft Office PowerPoint</Application>
  <PresentationFormat>Экран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Углы</vt:lpstr>
      <vt:lpstr>История производной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производной </dc:title>
  <dc:creator>Ирина</dc:creator>
  <cp:lastModifiedBy>Ирина</cp:lastModifiedBy>
  <cp:revision>7</cp:revision>
  <dcterms:created xsi:type="dcterms:W3CDTF">2021-11-01T17:56:26Z</dcterms:created>
  <dcterms:modified xsi:type="dcterms:W3CDTF">2021-11-01T18:12:42Z</dcterms:modified>
</cp:coreProperties>
</file>