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528" y="548680"/>
            <a:ext cx="8229600" cy="1828800"/>
          </a:xfrm>
        </p:spPr>
        <p:txBody>
          <a:bodyPr/>
          <a:lstStyle/>
          <a:p>
            <a:r>
              <a:rPr lang="ru-RU" sz="3600" dirty="0">
                <a:ln w="500">
                  <a:solidFill>
                    <a:srgbClr val="04617B">
                      <a:shade val="20000"/>
                      <a:satMod val="120000"/>
                    </a:srgbClr>
                  </a:solidFill>
                </a:ln>
                <a:solidFill>
                  <a:prstClr val="black"/>
                </a:solidFill>
                <a:effectLst/>
                <a:latin typeface="Trebuchet MS"/>
                <a:ea typeface="+mn-ea"/>
                <a:cs typeface="+mn-cs"/>
              </a:rPr>
              <a:t>Применение</a:t>
            </a:r>
            <a:r>
              <a:rPr lang="ru-RU" sz="4200" dirty="0">
                <a:ln w="500">
                  <a:solidFill>
                    <a:srgbClr val="04617B">
                      <a:shade val="20000"/>
                      <a:satMod val="120000"/>
                    </a:srgbClr>
                  </a:solidFill>
                </a:ln>
                <a:solidFill>
                  <a:prstClr val="black"/>
                </a:solidFill>
                <a:effectLst/>
                <a:latin typeface="Trebuchet MS"/>
                <a:ea typeface="+mn-ea"/>
                <a:cs typeface="+mn-cs"/>
              </a:rPr>
              <a:t> </a:t>
            </a:r>
            <a:r>
              <a:rPr lang="ru-RU" sz="4200" dirty="0" smtClean="0">
                <a:ln w="500">
                  <a:solidFill>
                    <a:srgbClr val="04617B">
                      <a:shade val="20000"/>
                      <a:satMod val="120000"/>
                    </a:srgbClr>
                  </a:solidFill>
                </a:ln>
                <a:solidFill>
                  <a:prstClr val="black"/>
                </a:solidFill>
                <a:effectLst/>
                <a:latin typeface="Trebuchet MS"/>
                <a:ea typeface="+mn-ea"/>
                <a:cs typeface="+mn-cs"/>
              </a:rPr>
              <a:t>производной</a:t>
            </a:r>
            <a:br>
              <a:rPr lang="ru-RU" sz="4200" dirty="0" smtClean="0">
                <a:ln w="500">
                  <a:solidFill>
                    <a:srgbClr val="04617B">
                      <a:shade val="20000"/>
                      <a:satMod val="120000"/>
                    </a:srgbClr>
                  </a:solidFill>
                </a:ln>
                <a:solidFill>
                  <a:prstClr val="black"/>
                </a:solidFill>
                <a:effectLst/>
                <a:latin typeface="Trebuchet MS"/>
                <a:ea typeface="+mn-ea"/>
                <a:cs typeface="+mn-cs"/>
              </a:rPr>
            </a:br>
            <a:r>
              <a:rPr lang="ru-RU" sz="4200" dirty="0" smtClean="0">
                <a:ln w="500">
                  <a:solidFill>
                    <a:srgbClr val="04617B">
                      <a:shade val="20000"/>
                      <a:satMod val="120000"/>
                    </a:srgbClr>
                  </a:solidFill>
                </a:ln>
                <a:solidFill>
                  <a:prstClr val="black"/>
                </a:solidFill>
                <a:effectLst/>
                <a:latin typeface="Trebuchet MS"/>
                <a:ea typeface="+mn-ea"/>
                <a:cs typeface="+mn-cs"/>
              </a:rPr>
              <a:t> </a:t>
            </a:r>
            <a:r>
              <a:rPr lang="ru-RU" sz="4200" dirty="0">
                <a:ln w="500">
                  <a:solidFill>
                    <a:srgbClr val="04617B">
                      <a:shade val="20000"/>
                      <a:satMod val="120000"/>
                    </a:srgbClr>
                  </a:solidFill>
                </a:ln>
                <a:solidFill>
                  <a:prstClr val="black"/>
                </a:solidFill>
                <a:effectLst/>
                <a:latin typeface="Trebuchet MS"/>
                <a:ea typeface="+mn-ea"/>
                <a:cs typeface="+mn-cs"/>
              </a:rPr>
              <a:t>в географии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Учащиеся 10б класса МАОУ СОШ №19. Руководитель- Новикова Л.А., учитель математики МАОУ СОШ №19.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54805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755576" y="260648"/>
            <a:ext cx="770485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0" cap="all" spc="0" normalizeH="0" baseline="0" noProof="0" dirty="0" smtClean="0">
                <a:ln w="500">
                  <a:solidFill>
                    <a:srgbClr val="04617B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10CF9B">
                        <a:tint val="13000"/>
                      </a:srgbClr>
                    </a:gs>
                    <a:gs pos="10000">
                      <a:srgbClr val="10CF9B">
                        <a:tint val="20000"/>
                      </a:srgbClr>
                    </a:gs>
                    <a:gs pos="49000">
                      <a:srgbClr val="10CF9B">
                        <a:tint val="70000"/>
                      </a:srgbClr>
                    </a:gs>
                    <a:gs pos="50000">
                      <a:srgbClr val="10CF9B">
                        <a:tint val="97000"/>
                      </a:srgbClr>
                    </a:gs>
                    <a:gs pos="100000">
                      <a:srgbClr val="10CF9B">
                        <a:tint val="2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Trebuchet MS"/>
                <a:ea typeface="+mj-ea"/>
                <a:cs typeface="+mj-cs"/>
              </a:rPr>
              <a:t>Производная помогает рассчитать: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Содержимое 2"/>
          <p:cNvSpPr txBox="1">
            <a:spLocks/>
          </p:cNvSpPr>
          <p:nvPr/>
        </p:nvSpPr>
        <p:spPr bwMode="auto">
          <a:xfrm>
            <a:off x="500063" y="1785939"/>
            <a:ext cx="7239000" cy="423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SzPct val="73000"/>
              <a:buFont typeface="Wingdings 2" pitchFamily="18" charset="2"/>
              <a:buChar char="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0700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10CF9B"/>
              </a:buClr>
              <a:buSzPct val="80000"/>
              <a:buFont typeface="Wingdings 2" pitchFamily="18" charset="2"/>
              <a:buChar char=""/>
              <a:defRPr sz="2300" kern="1200">
                <a:solidFill>
                  <a:srgbClr val="6C6C6C"/>
                </a:solidFill>
                <a:latin typeface="+mn-lt"/>
                <a:ea typeface="+mn-ea"/>
                <a:cs typeface="+mn-cs"/>
              </a:defRPr>
            </a:lvl2pPr>
            <a:lvl3pPr marL="758825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10CF9B"/>
              </a:buClr>
              <a:buSzPct val="60000"/>
              <a:buFont typeface="Wingdings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80000"/>
              <a:buFont typeface="Wingdings 2" pitchFamily="18" charset="2"/>
              <a:buChar char=""/>
              <a:defRPr sz="2000" kern="1200">
                <a:solidFill>
                  <a:srgbClr val="6C6C6C"/>
                </a:solidFill>
                <a:latin typeface="+mn-lt"/>
                <a:ea typeface="+mn-ea"/>
                <a:cs typeface="+mn-cs"/>
              </a:defRPr>
            </a:lvl4pPr>
            <a:lvl5pPr marL="1279525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10CF9B"/>
              </a:buClr>
              <a:buSzPct val="70000"/>
              <a:buFont typeface="Wingdings" pitchFamily="2" charset="2"/>
              <a:buChar char="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4617B"/>
              </a:buClr>
              <a:buSzPct val="73000"/>
              <a:buFont typeface="Wingdings 2" pitchFamily="18" charset="2"/>
              <a:buChar char="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Некоторые значения в сейсмографии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4617B"/>
              </a:buClr>
              <a:buSzPct val="73000"/>
              <a:buFont typeface="Wingdings 2" pitchFamily="18" charset="2"/>
              <a:buChar char="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Особенности электромагнитного поля земли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4617B"/>
              </a:buClr>
              <a:buSzPct val="73000"/>
              <a:buFont typeface="Wingdings 2" pitchFamily="18" charset="2"/>
              <a:buChar char="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Радиоактивность ядерно-</a:t>
            </a:r>
            <a:r>
              <a:rPr kumimoji="0" lang="ru-RU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геоифизичексих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показателей 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4617B"/>
              </a:buClr>
              <a:buSzPct val="73000"/>
              <a:buFont typeface="Wingdings 2" pitchFamily="18" charset="2"/>
              <a:buChar char="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Многие значения в экономической географии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4617B"/>
              </a:buClr>
              <a:buSzPct val="73000"/>
              <a:buFont typeface="Wingdings 2" pitchFamily="18" charset="2"/>
              <a:buChar char=""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2213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83568" y="188640"/>
            <a:ext cx="7239000" cy="822944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800" b="1" kern="1200" cap="all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9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all" spc="0" normalizeH="0" baseline="0" noProof="0" dirty="0" smtClean="0">
                <a:ln w="500">
                  <a:solidFill>
                    <a:srgbClr val="04617B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10CF9B">
                        <a:tint val="13000"/>
                      </a:srgbClr>
                    </a:gs>
                    <a:gs pos="10000">
                      <a:srgbClr val="10CF9B">
                        <a:tint val="20000"/>
                      </a:srgbClr>
                    </a:gs>
                    <a:gs pos="49000">
                      <a:srgbClr val="10CF9B">
                        <a:tint val="70000"/>
                      </a:srgbClr>
                    </a:gs>
                    <a:gs pos="50000">
                      <a:srgbClr val="10CF9B">
                        <a:tint val="97000"/>
                      </a:srgbClr>
                    </a:gs>
                    <a:gs pos="100000">
                      <a:srgbClr val="10CF9B">
                        <a:tint val="2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Trebuchet MS"/>
                <a:ea typeface="+mj-ea"/>
                <a:cs typeface="+mj-cs"/>
              </a:rPr>
              <a:t>        План местности</a:t>
            </a:r>
            <a:endParaRPr kumimoji="0" lang="ru-RU" sz="3800" b="1" i="0" u="none" strike="noStrike" kern="1200" cap="all" spc="0" normalizeH="0" baseline="0" noProof="0" dirty="0">
              <a:ln w="500">
                <a:solidFill>
                  <a:srgbClr val="04617B">
                    <a:shade val="20000"/>
                    <a:satMod val="120000"/>
                  </a:srgbClr>
                </a:solidFill>
              </a:ln>
              <a:gradFill>
                <a:gsLst>
                  <a:gs pos="0">
                    <a:srgbClr val="10CF9B">
                      <a:tint val="13000"/>
                    </a:srgbClr>
                  </a:gs>
                  <a:gs pos="10000">
                    <a:srgbClr val="10CF9B">
                      <a:tint val="20000"/>
                    </a:srgbClr>
                  </a:gs>
                  <a:gs pos="49000">
                    <a:srgbClr val="10CF9B">
                      <a:tint val="70000"/>
                    </a:srgbClr>
                  </a:gs>
                  <a:gs pos="50000">
                    <a:srgbClr val="10CF9B">
                      <a:tint val="97000"/>
                    </a:srgbClr>
                  </a:gs>
                  <a:gs pos="100000">
                    <a:srgbClr val="10CF9B">
                      <a:tint val="2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Trebuchet MS"/>
              <a:ea typeface="+mj-ea"/>
              <a:cs typeface="+mj-cs"/>
            </a:endParaRPr>
          </a:p>
        </p:txBody>
      </p:sp>
      <p:pic>
        <p:nvPicPr>
          <p:cNvPr id="3" name="Содержимое 3" descr="2.htm34[1]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41609"/>
            <a:ext cx="7324725" cy="544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76342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476672"/>
            <a:ext cx="70567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0" cap="all" spc="0" normalizeH="0" baseline="0" noProof="0" dirty="0" smtClean="0">
                <a:ln w="500">
                  <a:solidFill>
                    <a:srgbClr val="04617B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10CF9B">
                        <a:tint val="13000"/>
                      </a:srgbClr>
                    </a:gs>
                    <a:gs pos="10000">
                      <a:srgbClr val="10CF9B">
                        <a:tint val="20000"/>
                      </a:srgbClr>
                    </a:gs>
                    <a:gs pos="49000">
                      <a:srgbClr val="10CF9B">
                        <a:tint val="70000"/>
                      </a:srgbClr>
                    </a:gs>
                    <a:gs pos="50000">
                      <a:srgbClr val="10CF9B">
                        <a:tint val="97000"/>
                      </a:srgbClr>
                    </a:gs>
                    <a:gs pos="100000">
                      <a:srgbClr val="10CF9B">
                        <a:tint val="2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Trebuchet MS"/>
                <a:ea typeface="+mj-ea"/>
                <a:cs typeface="+mj-cs"/>
              </a:rPr>
              <a:t>Численность населения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 bwMode="auto">
          <a:xfrm>
            <a:off x="457200" y="1609725"/>
            <a:ext cx="7239000" cy="44835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SzPct val="73000"/>
              <a:buFont typeface="Wingdings 2" pitchFamily="18" charset="2"/>
              <a:buChar char="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0700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10CF9B"/>
              </a:buClr>
              <a:buSzPct val="80000"/>
              <a:buFont typeface="Wingdings 2" pitchFamily="18" charset="2"/>
              <a:buChar char=""/>
              <a:defRPr sz="2300" kern="1200">
                <a:solidFill>
                  <a:srgbClr val="6C6C6C"/>
                </a:solidFill>
                <a:latin typeface="+mn-lt"/>
                <a:ea typeface="+mn-ea"/>
                <a:cs typeface="+mn-cs"/>
              </a:defRPr>
            </a:lvl2pPr>
            <a:lvl3pPr marL="758825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10CF9B"/>
              </a:buClr>
              <a:buSzPct val="60000"/>
              <a:buFont typeface="Wingdings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80000"/>
              <a:buFont typeface="Wingdings 2" pitchFamily="18" charset="2"/>
              <a:buChar char=""/>
              <a:defRPr sz="2000" kern="1200">
                <a:solidFill>
                  <a:srgbClr val="6C6C6C"/>
                </a:solidFill>
                <a:latin typeface="+mn-lt"/>
                <a:ea typeface="+mn-ea"/>
                <a:cs typeface="+mn-cs"/>
              </a:defRPr>
            </a:lvl4pPr>
            <a:lvl5pPr marL="1279525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10CF9B"/>
              </a:buClr>
              <a:buSzPct val="70000"/>
              <a:buFont typeface="Wingdings" pitchFamily="2" charset="2"/>
              <a:buChar char="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4617B"/>
              </a:buClr>
              <a:buSzPct val="73000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Идея социологической модели Томаса Мальтуса состоит в том, что прирост населения пропорционально числу населения в данный момент времени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через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N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(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) 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4617B"/>
              </a:buClr>
              <a:buSzPct val="73000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Модель Мальтуса неплохо действовала  для описания численности населения  США с 1790 по 1860 годы.  Ныне эта модель  в большинстве стран не действует.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4617B"/>
              </a:buClr>
              <a:buSzPct val="73000"/>
              <a:buFont typeface="Wingdings 2" pitchFamily="18" charset="2"/>
              <a:buChar char=""/>
              <a:tabLst/>
              <a:defRPr/>
            </a:pP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6342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11560" y="332656"/>
            <a:ext cx="7239000" cy="91436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800" b="1" kern="1200" cap="all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9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all" spc="0" normalizeH="0" baseline="0" noProof="0" dirty="0" smtClean="0">
                <a:ln w="500">
                  <a:solidFill>
                    <a:srgbClr val="04617B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10CF9B">
                        <a:tint val="13000"/>
                      </a:srgbClr>
                    </a:gs>
                    <a:gs pos="10000">
                      <a:srgbClr val="10CF9B">
                        <a:tint val="20000"/>
                      </a:srgbClr>
                    </a:gs>
                    <a:gs pos="49000">
                      <a:srgbClr val="10CF9B">
                        <a:tint val="70000"/>
                      </a:srgbClr>
                    </a:gs>
                    <a:gs pos="50000">
                      <a:srgbClr val="10CF9B">
                        <a:tint val="97000"/>
                      </a:srgbClr>
                    </a:gs>
                    <a:gs pos="100000">
                      <a:srgbClr val="10CF9B">
                        <a:tint val="2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Trebuchet MS"/>
                <a:ea typeface="+mj-ea"/>
                <a:cs typeface="+mj-cs"/>
              </a:rPr>
              <a:t>Решение задач</a:t>
            </a:r>
            <a:endParaRPr kumimoji="0" lang="ru-RU" sz="3800" b="1" i="0" u="none" strike="noStrike" kern="1200" cap="all" spc="0" normalizeH="0" baseline="0" noProof="0" dirty="0">
              <a:ln w="500">
                <a:solidFill>
                  <a:srgbClr val="04617B">
                    <a:shade val="20000"/>
                    <a:satMod val="120000"/>
                  </a:srgbClr>
                </a:solidFill>
              </a:ln>
              <a:gradFill>
                <a:gsLst>
                  <a:gs pos="0">
                    <a:srgbClr val="10CF9B">
                      <a:tint val="13000"/>
                    </a:srgbClr>
                  </a:gs>
                  <a:gs pos="10000">
                    <a:srgbClr val="10CF9B">
                      <a:tint val="20000"/>
                    </a:srgbClr>
                  </a:gs>
                  <a:gs pos="49000">
                    <a:srgbClr val="10CF9B">
                      <a:tint val="70000"/>
                    </a:srgbClr>
                  </a:gs>
                  <a:gs pos="50000">
                    <a:srgbClr val="10CF9B">
                      <a:tint val="97000"/>
                    </a:srgbClr>
                  </a:gs>
                  <a:gs pos="100000">
                    <a:srgbClr val="10CF9B">
                      <a:tint val="2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Trebuchet MS"/>
              <a:ea typeface="+mj-ea"/>
              <a:cs typeface="+mj-cs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 bwMode="auto">
          <a:xfrm>
            <a:off x="899592" y="1412776"/>
            <a:ext cx="7239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SzPct val="73000"/>
              <a:buFont typeface="Wingdings 2" pitchFamily="18" charset="2"/>
              <a:buChar char="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0700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10CF9B"/>
              </a:buClr>
              <a:buSzPct val="80000"/>
              <a:buFont typeface="Wingdings 2" pitchFamily="18" charset="2"/>
              <a:buChar char=""/>
              <a:defRPr sz="2300" kern="1200">
                <a:solidFill>
                  <a:srgbClr val="6C6C6C"/>
                </a:solidFill>
                <a:latin typeface="+mn-lt"/>
                <a:ea typeface="+mn-ea"/>
                <a:cs typeface="+mn-cs"/>
              </a:defRPr>
            </a:lvl2pPr>
            <a:lvl3pPr marL="758825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10CF9B"/>
              </a:buClr>
              <a:buSzPct val="60000"/>
              <a:buFont typeface="Wingdings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80000"/>
              <a:buFont typeface="Wingdings 2" pitchFamily="18" charset="2"/>
              <a:buChar char=""/>
              <a:defRPr sz="2000" kern="1200">
                <a:solidFill>
                  <a:srgbClr val="6C6C6C"/>
                </a:solidFill>
                <a:latin typeface="+mn-lt"/>
                <a:ea typeface="+mn-ea"/>
                <a:cs typeface="+mn-cs"/>
              </a:defRPr>
            </a:lvl4pPr>
            <a:lvl5pPr marL="1279525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10CF9B"/>
              </a:buClr>
              <a:buSzPct val="70000"/>
              <a:buFont typeface="Wingdings" pitchFamily="2" charset="2"/>
              <a:buChar char="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4617B"/>
              </a:buClr>
              <a:buSzPct val="73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Выведем формулу для вычисления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BD0D9">
                    <a:lumMod val="75000"/>
                  </a:srgb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численности населения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на ограниченной территории в момент времени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4617B"/>
              </a:buClr>
              <a:buSzPct val="73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Пусть у = у(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)- численность населения.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4617B"/>
              </a:buClr>
              <a:buSzPct val="73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Рассмотрим прирост населения за 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  <a:sym typeface="Symbol"/>
              </a:rPr>
              <a:t>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=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-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</a:t>
            </a:r>
            <a:r>
              <a:rPr kumimoji="0" lang="ru-RU" sz="2600" b="0" i="0" u="none" strike="noStrike" kern="1200" cap="none" spc="0" normalizeH="0" baseline="-25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0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4617B"/>
              </a:buClr>
              <a:buSzPct val="73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  <a:sym typeface="Symbol"/>
              </a:rPr>
              <a:t>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y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= 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k y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  <a:sym typeface="Symbol"/>
              </a:rPr>
              <a:t>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, где  к = </a:t>
            </a:r>
            <a:r>
              <a:rPr kumimoji="0" lang="ru-RU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к</a:t>
            </a:r>
            <a:r>
              <a:rPr kumimoji="0" lang="ru-RU" sz="2600" b="0" i="0" u="none" strike="noStrike" kern="120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р</a:t>
            </a:r>
            <a:r>
              <a:rPr kumimoji="0" lang="ru-RU" sz="2600" b="0" i="0" u="none" strike="noStrike" kern="1200" cap="none" spc="0" normalizeH="0" baseline="-25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– к</a:t>
            </a:r>
            <a:r>
              <a:rPr kumimoji="0" lang="ru-RU" sz="2600" b="0" i="0" u="none" strike="noStrike" kern="1200" cap="none" spc="0" normalizeH="0" baseline="-25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с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–коэффициент прироста (</a:t>
            </a:r>
            <a:r>
              <a:rPr kumimoji="0" lang="ru-RU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к</a:t>
            </a:r>
            <a:r>
              <a:rPr kumimoji="0" lang="ru-RU" sz="2600" b="0" i="0" u="none" strike="noStrike" kern="1200" cap="none" spc="0" normalizeH="0" baseline="-2500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р</a:t>
            </a:r>
            <a:r>
              <a:rPr kumimoji="0" lang="ru-RU" sz="2600" b="0" i="0" u="none" strike="noStrike" kern="1200" cap="none" spc="0" normalizeH="0" baseline="-25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–</a:t>
            </a:r>
            <a:r>
              <a:rPr kumimoji="0" lang="ru-RU" sz="2600" b="0" i="0" u="none" strike="noStrike" kern="1200" cap="none" spc="0" normalizeH="0" baseline="-25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коэффициент рождаемости,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4617B"/>
              </a:buClr>
              <a:buSzPct val="73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к</a:t>
            </a:r>
            <a:r>
              <a:rPr kumimoji="0" lang="ru-RU" sz="2600" b="0" i="0" u="none" strike="noStrike" kern="1200" cap="none" spc="0" normalizeH="0" baseline="-2500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с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– коэффициент смертности)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4617B"/>
              </a:buClr>
              <a:buSzPct val="73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  <a:sym typeface="Symbol"/>
              </a:rPr>
              <a:t>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y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: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  <a:sym typeface="Symbol"/>
              </a:rPr>
              <a:t>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=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k y</a:t>
            </a:r>
            <a:endParaRPr kumimoji="0" lang="ru-RU" sz="26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4617B"/>
              </a:buClr>
              <a:buSzPct val="73000"/>
              <a:buFont typeface="Wingdings 2"/>
              <a:buNone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При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  <a:sym typeface="Symbol"/>
              </a:rPr>
              <a:t>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  <a:sym typeface="Symbol"/>
              </a:rPr>
              <a:t>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0 получим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lim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  <a:sym typeface="Symbol"/>
              </a:rPr>
              <a:t>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y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/ 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  <a:sym typeface="Symbol"/>
              </a:rPr>
              <a:t>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t</a:t>
            </a: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=у’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4617B"/>
              </a:buClr>
              <a:buSzPct val="73000"/>
              <a:buFont typeface="Wingdings 2"/>
              <a:buChar char=""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rebuchet M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7634208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11560" y="260648"/>
            <a:ext cx="7239000" cy="91436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3800" b="1" kern="1200" cap="all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800" b="1">
                <a:solidFill>
                  <a:schemeClr val="tx1"/>
                </a:solidFill>
                <a:latin typeface="Trebuchet MS" pitchFamily="34" charset="0"/>
              </a:defRPr>
            </a:lvl9pPr>
            <a:extLst/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800" b="1" i="0" u="none" strike="noStrike" kern="1200" cap="all" spc="0" normalizeH="0" baseline="0" noProof="0" dirty="0" smtClean="0">
                <a:ln w="500">
                  <a:solidFill>
                    <a:srgbClr val="04617B">
                      <a:shade val="20000"/>
                      <a:satMod val="120000"/>
                    </a:srgbClr>
                  </a:solidFill>
                </a:ln>
                <a:gradFill>
                  <a:gsLst>
                    <a:gs pos="0">
                      <a:srgbClr val="10CF9B">
                        <a:tint val="13000"/>
                      </a:srgbClr>
                    </a:gs>
                    <a:gs pos="10000">
                      <a:srgbClr val="10CF9B">
                        <a:tint val="20000"/>
                      </a:srgbClr>
                    </a:gs>
                    <a:gs pos="49000">
                      <a:srgbClr val="10CF9B">
                        <a:tint val="70000"/>
                      </a:srgbClr>
                    </a:gs>
                    <a:gs pos="50000">
                      <a:srgbClr val="10CF9B">
                        <a:tint val="97000"/>
                      </a:srgbClr>
                    </a:gs>
                    <a:gs pos="100000">
                      <a:srgbClr val="10CF9B">
                        <a:tint val="20000"/>
                      </a:srgbClr>
                    </a:gs>
                  </a:gsLst>
                  <a:lin ang="5400000" scaled="1"/>
                </a:gradFill>
                <a:effectLst/>
                <a:uLnTx/>
                <a:uFillTx/>
                <a:latin typeface="Trebuchet MS"/>
                <a:ea typeface="+mj-ea"/>
                <a:cs typeface="+mj-cs"/>
              </a:rPr>
              <a:t>  Интерполяция</a:t>
            </a:r>
            <a:endParaRPr kumimoji="0" lang="ru-RU" sz="3800" b="1" i="0" u="none" strike="noStrike" kern="1200" cap="all" spc="0" normalizeH="0" baseline="0" noProof="0" dirty="0">
              <a:ln w="500">
                <a:solidFill>
                  <a:srgbClr val="04617B">
                    <a:shade val="20000"/>
                    <a:satMod val="120000"/>
                  </a:srgbClr>
                </a:solidFill>
              </a:ln>
              <a:gradFill>
                <a:gsLst>
                  <a:gs pos="0">
                    <a:srgbClr val="10CF9B">
                      <a:tint val="13000"/>
                    </a:srgbClr>
                  </a:gs>
                  <a:gs pos="10000">
                    <a:srgbClr val="10CF9B">
                      <a:tint val="20000"/>
                    </a:srgbClr>
                  </a:gs>
                  <a:gs pos="49000">
                    <a:srgbClr val="10CF9B">
                      <a:tint val="70000"/>
                    </a:srgbClr>
                  </a:gs>
                  <a:gs pos="50000">
                    <a:srgbClr val="10CF9B">
                      <a:tint val="97000"/>
                    </a:srgbClr>
                  </a:gs>
                  <a:gs pos="100000">
                    <a:srgbClr val="10CF9B">
                      <a:tint val="20000"/>
                    </a:srgbClr>
                  </a:gs>
                </a:gsLst>
                <a:lin ang="5400000" scaled="1"/>
              </a:gradFill>
              <a:effectLst/>
              <a:uLnTx/>
              <a:uFillTx/>
              <a:latin typeface="Trebuchet MS"/>
              <a:ea typeface="+mj-ea"/>
              <a:cs typeface="+mj-cs"/>
            </a:endParaRPr>
          </a:p>
        </p:txBody>
      </p:sp>
      <p:sp>
        <p:nvSpPr>
          <p:cNvPr id="3" name="Содержимое 2"/>
          <p:cNvSpPr txBox="1">
            <a:spLocks/>
          </p:cNvSpPr>
          <p:nvPr/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fontAlgn="base">
              <a:spcBef>
                <a:spcPts val="600"/>
              </a:spcBef>
              <a:spcAft>
                <a:spcPct val="0"/>
              </a:spcAft>
              <a:buClr>
                <a:schemeClr val="tx2"/>
              </a:buClr>
              <a:buSzPct val="73000"/>
              <a:buFont typeface="Wingdings 2" pitchFamily="18" charset="2"/>
              <a:buChar char="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20700" indent="-228600" algn="l" rtl="0" fontAlgn="base">
              <a:spcBef>
                <a:spcPts val="500"/>
              </a:spcBef>
              <a:spcAft>
                <a:spcPct val="0"/>
              </a:spcAft>
              <a:buClr>
                <a:srgbClr val="10CF9B"/>
              </a:buClr>
              <a:buSzPct val="80000"/>
              <a:buFont typeface="Wingdings 2" pitchFamily="18" charset="2"/>
              <a:buChar char=""/>
              <a:defRPr sz="2300" kern="1200">
                <a:solidFill>
                  <a:srgbClr val="6C6C6C"/>
                </a:solidFill>
                <a:latin typeface="+mn-lt"/>
                <a:ea typeface="+mn-ea"/>
                <a:cs typeface="+mn-cs"/>
              </a:defRPr>
            </a:lvl2pPr>
            <a:lvl3pPr marL="758825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10CF9B"/>
              </a:buClr>
              <a:buSzPct val="60000"/>
              <a:buFont typeface="Wingdings" pitchFamily="2" charset="2"/>
              <a:buChar char="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4888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80000"/>
              <a:buFont typeface="Wingdings 2" pitchFamily="18" charset="2"/>
              <a:buChar char=""/>
              <a:defRPr sz="2000" kern="1200">
                <a:solidFill>
                  <a:srgbClr val="6C6C6C"/>
                </a:solidFill>
                <a:latin typeface="+mn-lt"/>
                <a:ea typeface="+mn-ea"/>
                <a:cs typeface="+mn-cs"/>
              </a:defRPr>
            </a:lvl4pPr>
            <a:lvl5pPr marL="1279525" indent="-228600" algn="l" rtl="0" fontAlgn="base">
              <a:spcBef>
                <a:spcPts val="400"/>
              </a:spcBef>
              <a:spcAft>
                <a:spcPct val="0"/>
              </a:spcAft>
              <a:buClr>
                <a:srgbClr val="10CF9B"/>
              </a:buClr>
              <a:buSzPct val="70000"/>
              <a:buFont typeface="Wingdings" pitchFamily="2" charset="2"/>
              <a:buChar char="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72184" indent="-182880" algn="l" rtl="0" eaLnBrk="1" latinLnBrk="0" hangingPunct="1">
              <a:spcBef>
                <a:spcPts val="400"/>
              </a:spcBef>
              <a:buClr>
                <a:schemeClr val="accent4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673352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80000"/>
              <a:buFont typeface="Wingdings 2"/>
              <a:buChar char="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847088" indent="-182880" algn="l" rtl="0" eaLnBrk="1" latinLnBrk="0" hangingPunct="1">
              <a:spcBef>
                <a:spcPts val="300"/>
              </a:spcBef>
              <a:buClr>
                <a:schemeClr val="accent4"/>
              </a:buClr>
              <a:buSzPct val="100000"/>
              <a:buChar char="•"/>
              <a:defRPr kumimoji="0" sz="1600" kern="1200" baseline="0">
                <a:solidFill>
                  <a:schemeClr val="tx1">
                    <a:tint val="8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057400" indent="-182880" algn="l" rtl="0" eaLnBrk="1" latinLnBrk="0" hangingPunct="1">
              <a:spcBef>
                <a:spcPct val="20000"/>
              </a:spcBef>
              <a:buClr>
                <a:schemeClr val="accent4"/>
              </a:buClr>
              <a:buSzPct val="100000"/>
              <a:buFont typeface="Wingdings"/>
              <a:buChar char="§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4617B"/>
              </a:buClr>
              <a:buSzPct val="73000"/>
              <a:buFont typeface="Wingdings 2" pitchFamily="18" charset="2"/>
              <a:buChar char="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Интерполяцией называется приближенное вычисление значений функции по нескольким данным ее значениям.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4617B"/>
              </a:buClr>
              <a:buSzPct val="73000"/>
              <a:buFont typeface="Wingdings 2" pitchFamily="18" charset="2"/>
              <a:buChar char="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Интерполяция широко используется в картографии, геологии, экономике и других науках. </a:t>
            </a:r>
          </a:p>
          <a:p>
            <a:pPr marL="273050" marR="0" lvl="0" indent="-273050" algn="l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>
                <a:srgbClr val="04617B"/>
              </a:buClr>
              <a:buSzPct val="73000"/>
              <a:buFont typeface="Wingdings 2" pitchFamily="18" charset="2"/>
              <a:buChar char=""/>
              <a:tabLst/>
              <a:defRPr/>
            </a:pPr>
            <a:r>
              <a:rPr kumimoji="0" lang="ru-RU" sz="2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Самым простым вариантом интерполяции является форма Лагранжа, но когда узловых точек много и интервалы между ними велики, либо требуется получить функцию, кривизна которой минимальна.</a:t>
            </a:r>
          </a:p>
        </p:txBody>
      </p:sp>
    </p:spTree>
    <p:extLst>
      <p:ext uri="{BB962C8B-B14F-4D97-AF65-F5344CB8AC3E}">
        <p14:creationId xmlns:p14="http://schemas.microsoft.com/office/powerpoint/2010/main" val="2409218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age.shutterstock.com/display_pic_with_logo/252976/252976,1234897655,1/stock-photo-compass-with-a-cover-and-a-chain-on-topographic-maps-251388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8037513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2475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</TotalTime>
  <Words>237</Words>
  <Application>Microsoft Office PowerPoint</Application>
  <PresentationFormat>Экран (4:3)</PresentationFormat>
  <Paragraphs>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Апекс</vt:lpstr>
      <vt:lpstr>Применение производной  в географии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Применение производной  в географии </dc:title>
  <dc:creator>Ирина</dc:creator>
  <cp:lastModifiedBy>Ирина</cp:lastModifiedBy>
  <cp:revision>5</cp:revision>
  <dcterms:created xsi:type="dcterms:W3CDTF">2021-11-02T12:08:16Z</dcterms:created>
  <dcterms:modified xsi:type="dcterms:W3CDTF">2021-11-02T12:17:31Z</dcterms:modified>
</cp:coreProperties>
</file>