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8" r:id="rId5"/>
    <p:sldId id="259" r:id="rId6"/>
    <p:sldId id="260" r:id="rId7"/>
    <p:sldId id="262" r:id="rId8"/>
    <p:sldId id="263" r:id="rId9"/>
    <p:sldId id="265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340768"/>
            <a:ext cx="7772400" cy="1470025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4">
                    <a:lumMod val="75000"/>
                  </a:schemeClr>
                </a:solidFill>
              </a:rPr>
              <a:t>ПРОИЗВОДНАЯ В ХИМИИ</a:t>
            </a:r>
            <a:endParaRPr lang="ru-RU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Учащиеся 10б класса МАОУ СОШ №19.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Руководитель- Новикова Л.А., учитель математики МАОУ СОШ №19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3463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395536" y="277812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Заключение</a:t>
            </a:r>
            <a:endParaRPr kumimoji="0" lang="ru-RU" sz="4400" b="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59769" y="1916832"/>
            <a:ext cx="8229600" cy="2548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Понятие производной очень важно в химии, особенно при определении скорости течения реакции.</a:t>
            </a:r>
          </a:p>
        </p:txBody>
      </p:sp>
    </p:spTree>
    <p:extLst>
      <p:ext uri="{BB962C8B-B14F-4D97-AF65-F5344CB8AC3E}">
        <p14:creationId xmlns:p14="http://schemas.microsoft.com/office/powerpoint/2010/main" val="238330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899592" y="692696"/>
            <a:ext cx="748883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Определение производной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7" name="Rectangle 4"/>
          <p:cNvSpPr txBox="1">
            <a:spLocks noChangeArrowheads="1"/>
          </p:cNvSpPr>
          <p:nvPr/>
        </p:nvSpPr>
        <p:spPr bwMode="auto">
          <a:xfrm>
            <a:off x="726150" y="2204864"/>
            <a:ext cx="7643813" cy="41044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ru-RU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Производная - основное понятие в математике, характеризующее скорость изменения функции в данной точке. </a:t>
            </a:r>
          </a:p>
        </p:txBody>
      </p:sp>
    </p:spTree>
    <p:extLst>
      <p:ext uri="{BB962C8B-B14F-4D97-AF65-F5344CB8AC3E}">
        <p14:creationId xmlns:p14="http://schemas.microsoft.com/office/powerpoint/2010/main" val="1009254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G:\мои документы 2\воспитательный потенциал математики\d07b6cf1ab492d28c91799c35b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555171"/>
            <a:ext cx="3097213" cy="295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0004280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796134"/>
            <a:ext cx="3071812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539552" y="1027452"/>
            <a:ext cx="4752528" cy="5137852"/>
          </a:xfrm>
          <a:prstGeom prst="rect">
            <a:avLst/>
          </a:prstGeom>
          <a:solidFill>
            <a:schemeClr val="tx2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  </a:t>
            </a:r>
            <a:r>
              <a:rPr kumimoji="0" lang="ru-RU" sz="3200" b="0" i="0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ru-RU" sz="2400" b="1" i="0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Производная</a:t>
            </a:r>
            <a:r>
              <a:rPr kumimoji="0" lang="ru-RU" sz="2400" b="0" i="0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-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одно из фундаментальных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  понятий математики.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  Независимо друг от друга Исаак Ньютон и Готфрид Лейбниц разработали теорию  дифференциального исчисления.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60000"/>
              <a:buFont typeface="Wingdings" pitchFamily="2" charset="2"/>
              <a:buChar char="n"/>
              <a:tabLst/>
              <a:defRPr/>
            </a:pPr>
            <a:endParaRPr kumimoji="0" lang="ru-RU" sz="32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Verdana"/>
              <a:ea typeface="+mn-ea"/>
              <a:cs typeface="+mn-cs"/>
            </a:endParaRPr>
          </a:p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555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9"/>
          <p:cNvSpPr>
            <a:spLocks noGrp="1" noChangeArrowheads="1"/>
          </p:cNvSpPr>
          <p:nvPr>
            <p:ph type="ctrTitle"/>
          </p:nvPr>
        </p:nvSpPr>
        <p:spPr>
          <a:xfrm>
            <a:off x="755576" y="332656"/>
            <a:ext cx="7772400" cy="1736726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</a:rPr>
              <a:t>Определение скорости химической реакции</a:t>
            </a:r>
          </a:p>
        </p:txBody>
      </p:sp>
      <p:pic>
        <p:nvPicPr>
          <p:cNvPr id="7" name="Rectangle 2"/>
          <p:cNvPicPr>
            <a:picLocks noRot="1" noChangeArrowheads="1"/>
          </p:cNvPicPr>
          <p:nvPr/>
        </p:nvPicPr>
        <p:blipFill>
          <a:blip r:embed="rId2">
            <a:duotone>
              <a:prstClr val="black"/>
              <a:srgbClr val="33CCCC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9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165" y="1988840"/>
            <a:ext cx="7920880" cy="3761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205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520512"/>
            <a:ext cx="72728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Зачем нужна производная в реакциях 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323850" y="2133600"/>
            <a:ext cx="8291513" cy="542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eaLnBrk="1" hangingPunct="1">
              <a:buFont typeface="Wingdings" pitchFamily="2" charset="2"/>
              <a:buNone/>
              <a:defRPr/>
            </a:pPr>
            <a:r>
              <a:rPr lang="ru-RU" sz="3600" dirty="0" smtClean="0">
                <a:latin typeface="Monotype Corsiva" pitchFamily="66" charset="0"/>
              </a:rPr>
              <a:t>    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Так как скорость реакции </a:t>
            </a: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v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непрерывно изменяется в ходе процесса, ее обычно выражают </a:t>
            </a:r>
            <a:r>
              <a:rPr lang="ru-RU" sz="4000" b="1" i="1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производной</a:t>
            </a: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  <a:t> концентрации реагирующих веществ по времени.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  <a:latin typeface="Monotype Corsiva" pitchFamily="66" charset="0"/>
              </a:rPr>
            </a:br>
            <a:endParaRPr lang="ru-RU" sz="4000" dirty="0" smtClean="0">
              <a:solidFill>
                <a:schemeClr val="accent1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555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692696"/>
            <a:ext cx="77048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Формула производной в химии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966502" y="2204864"/>
            <a:ext cx="7138988" cy="2476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ru-RU" sz="25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   </a:t>
            </a:r>
            <a:r>
              <a:rPr kumimoji="0" lang="ru-RU" sz="25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Если  </a:t>
            </a:r>
            <a:r>
              <a:rPr kumimoji="0" lang="en-US" sz="25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C</a:t>
            </a:r>
            <a:r>
              <a:rPr kumimoji="0" lang="ru-RU" sz="25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(</a:t>
            </a:r>
            <a:r>
              <a:rPr kumimoji="0" lang="en-US" sz="25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t</a:t>
            </a:r>
            <a:r>
              <a:rPr kumimoji="0" lang="ru-RU" sz="25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)</a:t>
            </a:r>
            <a:r>
              <a:rPr kumimoji="0" lang="ru-RU" sz="25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 – закон изменения  количества вещества, вступившего в химическую реакцию, то скорость  </a:t>
            </a:r>
            <a:r>
              <a:rPr kumimoji="0" lang="en-US" sz="25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v</a:t>
            </a:r>
            <a:r>
              <a:rPr kumimoji="0" lang="ru-RU" sz="25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(</a:t>
            </a:r>
            <a:r>
              <a:rPr kumimoji="0" lang="en-US" sz="25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t</a:t>
            </a:r>
            <a:r>
              <a:rPr kumimoji="0" lang="ru-RU" sz="25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) </a:t>
            </a:r>
            <a:r>
              <a:rPr kumimoji="0" lang="ru-RU" sz="25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химической реакции в момент времени </a:t>
            </a:r>
            <a:r>
              <a:rPr kumimoji="0" lang="en-US" sz="25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t</a:t>
            </a:r>
            <a:r>
              <a:rPr kumimoji="0" lang="ru-RU" sz="25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  </a:t>
            </a:r>
            <a:r>
              <a:rPr kumimoji="0" lang="ru-RU" sz="25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 равна производной:</a:t>
            </a:r>
            <a:br>
              <a:rPr kumimoji="0" lang="ru-RU" sz="25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</a:br>
            <a:endParaRPr kumimoji="0" lang="ru-RU" sz="2500" b="1" i="0" u="none" strike="noStrike" kern="0" cap="none" spc="0" normalizeH="0" baseline="0" noProof="0" dirty="0" smtClean="0">
              <a:ln>
                <a:noFill/>
              </a:ln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60000"/>
              <a:buFont typeface="Wingdings" pitchFamily="2" charset="2"/>
              <a:buChar char="n"/>
              <a:tabLst/>
              <a:defRPr/>
            </a:pPr>
            <a:endParaRPr kumimoji="0" lang="ru-RU" sz="2500" b="1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/>
              <a:ea typeface="+mn-ea"/>
              <a:cs typeface="+mn-cs"/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3594532"/>
              </p:ext>
            </p:extLst>
          </p:nvPr>
        </p:nvGraphicFramePr>
        <p:xfrm>
          <a:off x="1898968" y="4653136"/>
          <a:ext cx="4745037" cy="13255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Microsoft Equation 3.0" r:id="rId3" imgW="863225" imgH="241195" progId="Equation.3">
                  <p:embed/>
                </p:oleObj>
              </mc:Choice>
              <mc:Fallback>
                <p:oleObj name="Microsoft Equation 3.0" r:id="rId3" imgW="863225" imgH="24119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98968" y="4653136"/>
                        <a:ext cx="4745037" cy="13255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7580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0"/>
          <p:cNvSpPr txBox="1">
            <a:spLocks noChangeArrowheads="1"/>
          </p:cNvSpPr>
          <p:nvPr/>
        </p:nvSpPr>
        <p:spPr bwMode="auto">
          <a:xfrm>
            <a:off x="450709" y="476671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Понятие производной</a:t>
            </a:r>
          </a:p>
        </p:txBody>
      </p:sp>
      <p:graphicFrame>
        <p:nvGraphicFramePr>
          <p:cNvPr id="3" name="Group 4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4549028"/>
              </p:ext>
            </p:extLst>
          </p:nvPr>
        </p:nvGraphicFramePr>
        <p:xfrm>
          <a:off x="611188" y="1700213"/>
          <a:ext cx="7705725" cy="4319588"/>
        </p:xfrm>
        <a:graphic>
          <a:graphicData uri="http://schemas.openxmlformats.org/drawingml/2006/table">
            <a:tbl>
              <a:tblPr/>
              <a:tblGrid>
                <a:gridCol w="2297112"/>
                <a:gridCol w="1992313"/>
                <a:gridCol w="3416300"/>
              </a:tblGrid>
              <a:tr h="72707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Понятие на языке химии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Обозначение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Понятие на языке математики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969963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Количество в-ва в момент времени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t</a:t>
                      </a:r>
                      <a:r>
                        <a:rPr kumimoji="0" lang="ru-RU" sz="16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c = c(t) 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Функция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68262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Интервал времени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∆t = t</a:t>
                      </a:r>
                      <a:r>
                        <a:rPr kumimoji="0" lang="ru-RU" sz="16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2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 – t</a:t>
                      </a:r>
                      <a:r>
                        <a:rPr kumimoji="0" lang="ru-RU" sz="16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Приращение аргумента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682625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Изменение количества в-ва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∆c = c(t+  t</a:t>
                      </a:r>
                      <a:r>
                        <a:rPr kumimoji="0" lang="en-US" sz="16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) – c(t)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Приращение функции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  <a:tr h="1257300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Средняя скорость химической реакции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∆c/∆t</a:t>
                      </a:r>
                      <a:endParaRPr kumimoji="0" lang="ru-RU" sz="16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Verdana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Verdana" pitchFamily="34" charset="0"/>
                        </a:rPr>
                        <a:t>Отношение приращён. функции к приращён. аргументу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  <a:lumOff val="5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327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 txBox="1">
            <a:spLocks noChangeArrowheads="1"/>
          </p:cNvSpPr>
          <p:nvPr/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Определение скорости реакции</a:t>
            </a:r>
          </a:p>
        </p:txBody>
      </p:sp>
      <p:sp>
        <p:nvSpPr>
          <p:cNvPr id="4" name="Прямоугольник 4"/>
          <p:cNvSpPr txBox="1">
            <a:spLocks noChangeArrowheads="1"/>
          </p:cNvSpPr>
          <p:nvPr/>
        </p:nvSpPr>
        <p:spPr bwMode="auto">
          <a:xfrm>
            <a:off x="357064" y="1417638"/>
            <a:ext cx="8208912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 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Предел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отношения приращённой функции к приращённому аргументу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при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ffectLst/>
              </a:rPr>
              <a:t>стремлении </a:t>
            </a:r>
            <a:r>
              <a:rPr lang="ru-RU" sz="3600" b="1" dirty="0" err="1">
                <a:solidFill>
                  <a:schemeClr val="accent1">
                    <a:lumMod val="75000"/>
                  </a:schemeClr>
                </a:solidFill>
                <a:effectLst/>
              </a:rPr>
              <a:t>Δt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ffectLst/>
              </a:rPr>
              <a:t>  к нулю  -  есть </a:t>
            </a:r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effectLst/>
              </a:rPr>
              <a:t>скорость </a:t>
            </a:r>
            <a:r>
              <a:rPr lang="ru-RU" sz="3600" b="1" dirty="0">
                <a:solidFill>
                  <a:schemeClr val="accent1">
                    <a:lumMod val="75000"/>
                  </a:schemeClr>
                </a:solidFill>
                <a:effectLst/>
              </a:rPr>
              <a:t>химической реакции в данный момент времени</a:t>
            </a:r>
          </a:p>
          <a:p>
            <a:pPr lvl="0" algn="ctr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sz="3600" b="1" kern="0" dirty="0" err="1" smtClean="0">
                <a:solidFill>
                  <a:srgbClr val="FFFFFF"/>
                </a:solidFill>
                <a:effectLst/>
              </a:rPr>
              <a:t>ении</a:t>
            </a:r>
            <a:r>
              <a:rPr lang="ru-RU" sz="3600" b="1" kern="0" dirty="0" smtClean="0">
                <a:solidFill>
                  <a:srgbClr val="FFFFFF"/>
                </a:solidFill>
                <a:effectLst/>
              </a:rPr>
              <a:t> </a:t>
            </a:r>
            <a:r>
              <a:rPr lang="ru-RU" sz="3600" b="1" kern="0" dirty="0" err="1" smtClean="0">
                <a:solidFill>
                  <a:srgbClr val="FFFFFF"/>
                </a:solidFill>
                <a:effectLst/>
              </a:rPr>
              <a:t>Δ</a:t>
            </a:r>
            <a:r>
              <a:rPr lang="ru-RU" sz="3600" b="1" kern="0" dirty="0" err="1">
                <a:solidFill>
                  <a:srgbClr val="FFFFFF"/>
                </a:solidFill>
                <a:effectLst/>
              </a:rPr>
              <a:t>скорость</a:t>
            </a:r>
            <a:r>
              <a:rPr lang="ru-RU" sz="3600" b="1" kern="0" dirty="0">
                <a:solidFill>
                  <a:srgbClr val="FFFFFF"/>
                </a:solidFill>
                <a:effectLst/>
              </a:rPr>
              <a:t> химической реакции в данный момент времени</a:t>
            </a:r>
          </a:p>
          <a:p>
            <a:pPr lvl="0" algn="ctr" eaLnBrk="1" hangingPunct="1">
              <a:spcBef>
                <a:spcPct val="0"/>
              </a:spcBef>
              <a:buClrTx/>
              <a:buSzTx/>
              <a:buNone/>
              <a:defRPr/>
            </a:pPr>
            <a:r>
              <a:rPr lang="ru-RU" sz="3600" b="1" kern="0" dirty="0" smtClean="0">
                <a:solidFill>
                  <a:srgbClr val="FFFFFF"/>
                </a:solidFill>
                <a:effectLst/>
              </a:rPr>
              <a:t>t  </a:t>
            </a:r>
            <a:r>
              <a:rPr lang="ru-RU" sz="3600" b="1" kern="0" dirty="0">
                <a:solidFill>
                  <a:srgbClr val="FFFFFF"/>
                </a:solidFill>
                <a:effectLst/>
              </a:rPr>
              <a:t>к нулю  -  есть t 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Verdana"/>
                <a:ea typeface="+mn-ea"/>
                <a:cs typeface="+mn-cs"/>
              </a:rPr>
              <a:t>к нулю  -  есть скорость химической реакции в данный момент времени</a:t>
            </a:r>
          </a:p>
        </p:txBody>
      </p:sp>
    </p:spTree>
    <p:extLst>
      <p:ext uri="{BB962C8B-B14F-4D97-AF65-F5344CB8AC3E}">
        <p14:creationId xmlns:p14="http://schemas.microsoft.com/office/powerpoint/2010/main" val="3845262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447463" y="188641"/>
            <a:ext cx="8229600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Arial"/>
                <a:ea typeface="+mj-ea"/>
                <a:cs typeface="+mj-cs"/>
              </a:rPr>
              <a:t>Пояснение к определению </a:t>
            </a: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67544" y="1023941"/>
            <a:ext cx="8229600" cy="55014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Char char="•"/>
              <a:defRPr sz="28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Char char="n"/>
              <a:defRPr sz="24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•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defRPr sz="20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9pPr>
          </a:lstStyle>
          <a:p>
            <a:pPr marL="342900" marR="0" lvl="0" indent="-342900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выражение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 v = c/t</a:t>
            </a:r>
            <a:r>
              <a:rPr kumimoji="0" lang="ru-RU" sz="2000" b="1" i="0" u="none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 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позволяет определить лишь среднюю скорость реакции за выбранный отрезок времени. Ученых же, как правило, интересует скорость в выбранный </a:t>
            </a:r>
            <a:r>
              <a:rPr kumimoji="0" lang="ru-RU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момент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 времени, т.е. так</a:t>
            </a:r>
            <a:r>
              <a:rPr kumimoji="0" lang="ru-RU" sz="2000" b="0" i="0" u="none" strike="noStrike" kern="0" cap="none" spc="0" normalizeH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 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называемая </a:t>
            </a:r>
            <a:r>
              <a:rPr kumimoji="0" lang="ru-RU" sz="2000" b="0" i="1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мгновенная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 скорость реакции. Она определяется как производная функции </a:t>
            </a:r>
            <a:r>
              <a:rPr kumimoji="0" 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c(t)</a:t>
            </a:r>
            <a:r>
              <a:rPr kumimoji="0" lang="ru-RU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: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Verdana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FFCC"/>
              </a:buClr>
              <a:buSzPct val="60000"/>
              <a:buFont typeface="Wingdings" pitchFamily="2" charset="2"/>
              <a:buNone/>
              <a:tabLst/>
              <a:defRPr/>
            </a:pP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Verdana"/>
              <a:ea typeface="+mn-ea"/>
              <a:cs typeface="+mn-cs"/>
            </a:endParaRPr>
          </a:p>
        </p:txBody>
      </p:sp>
      <p:pic>
        <p:nvPicPr>
          <p:cNvPr id="4" name="Picture 7" descr="graph c(t)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12976"/>
            <a:ext cx="6443663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084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21</TotalTime>
  <Words>269</Words>
  <Application>Microsoft Office PowerPoint</Application>
  <PresentationFormat>Экран (4:3)</PresentationFormat>
  <Paragraphs>38</Paragraphs>
  <Slides>10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Аспект</vt:lpstr>
      <vt:lpstr>Microsoft Equation 3.0</vt:lpstr>
      <vt:lpstr>ПРОИЗВОДНАЯ В ХИМИИ</vt:lpstr>
      <vt:lpstr>Презентация PowerPoint</vt:lpstr>
      <vt:lpstr>Презентация PowerPoint</vt:lpstr>
      <vt:lpstr>Определение скорости химической реакции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ПРОИЗВОДНАЯ В ХИМИИ</dc:title>
  <dc:creator>Ирина</dc:creator>
  <cp:lastModifiedBy>Ирина</cp:lastModifiedBy>
  <cp:revision>6</cp:revision>
  <dcterms:created xsi:type="dcterms:W3CDTF">2021-11-02T12:19:51Z</dcterms:created>
  <dcterms:modified xsi:type="dcterms:W3CDTF">2021-11-02T12:51:17Z</dcterms:modified>
</cp:coreProperties>
</file>