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7" r:id="rId4"/>
  </p:sldMasterIdLst>
  <p:notesMasterIdLst>
    <p:notesMasterId r:id="rId13"/>
  </p:notesMasterIdLst>
  <p:sldIdLst>
    <p:sldId id="360" r:id="rId5"/>
    <p:sldId id="350" r:id="rId6"/>
    <p:sldId id="351" r:id="rId7"/>
    <p:sldId id="358" r:id="rId8"/>
    <p:sldId id="353" r:id="rId9"/>
    <p:sldId id="355" r:id="rId10"/>
    <p:sldId id="356" r:id="rId11"/>
    <p:sldId id="35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5C957"/>
    <a:srgbClr val="74D14F"/>
    <a:srgbClr val="53F32D"/>
    <a:srgbClr val="66FF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713" autoAdjust="0"/>
  </p:normalViewPr>
  <p:slideViewPr>
    <p:cSldViewPr>
      <p:cViewPr varScale="1">
        <p:scale>
          <a:sx n="76" d="100"/>
          <a:sy n="76" d="100"/>
        </p:scale>
        <p:origin x="-2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72D432-0836-41C6-BB47-CC171A1114AB}" type="datetimeFigureOut">
              <a:rPr lang="ru-RU"/>
              <a:pPr>
                <a:defRPr/>
              </a:pPr>
              <a:t>21.01.2015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EBCB8D-1B1B-4855-86DB-3AB3ADE246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28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-76200" y="228600"/>
            <a:ext cx="2743200" cy="1981200"/>
            <a:chOff x="180" y="384"/>
            <a:chExt cx="1654" cy="1520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432" y="432"/>
              <a:ext cx="1393" cy="8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84"/>
                </a:cxn>
                <a:cxn ang="0">
                  <a:pos x="768" y="720"/>
                </a:cxn>
                <a:cxn ang="0">
                  <a:pos x="1008" y="864"/>
                </a:cxn>
                <a:cxn ang="0">
                  <a:pos x="1392" y="816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29" y="358"/>
                </a:cxn>
                <a:cxn ang="0">
                  <a:pos x="488" y="546"/>
                </a:cxn>
                <a:cxn ang="0">
                  <a:pos x="517" y="893"/>
                </a:cxn>
                <a:cxn ang="0">
                  <a:pos x="488" y="1069"/>
                </a:cxn>
                <a:cxn ang="0">
                  <a:pos x="194" y="1369"/>
                </a:cxn>
                <a:cxn ang="0">
                  <a:pos x="0" y="1498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80" y="432"/>
              <a:ext cx="1184" cy="872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1034" y="159"/>
                </a:cxn>
                <a:cxn ang="0">
                  <a:pos x="932" y="328"/>
                </a:cxn>
                <a:cxn ang="0">
                  <a:pos x="731" y="532"/>
                </a:cxn>
                <a:cxn ang="0">
                  <a:pos x="567" y="723"/>
                </a:cxn>
                <a:cxn ang="0">
                  <a:pos x="402" y="858"/>
                </a:cxn>
                <a:cxn ang="0">
                  <a:pos x="0" y="872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193" y="189"/>
                </a:cxn>
                <a:cxn ang="0">
                  <a:pos x="858" y="218"/>
                </a:cxn>
                <a:cxn ang="0">
                  <a:pos x="629" y="206"/>
                </a:cxn>
                <a:cxn ang="0">
                  <a:pos x="306" y="236"/>
                </a:cxn>
                <a:cxn ang="0">
                  <a:pos x="124" y="218"/>
                </a:cxn>
                <a:cxn ang="0">
                  <a:pos x="0" y="206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84" y="432"/>
              <a:ext cx="1296" cy="1056"/>
            </a:xfrm>
            <a:custGeom>
              <a:avLst/>
              <a:gdLst/>
              <a:ahLst/>
              <a:cxnLst>
                <a:cxn ang="0">
                  <a:pos x="1200" y="864"/>
                </a:cxn>
                <a:cxn ang="0">
                  <a:pos x="1248" y="768"/>
                </a:cxn>
                <a:cxn ang="0">
                  <a:pos x="1248" y="720"/>
                </a:cxn>
                <a:cxn ang="0">
                  <a:pos x="1296" y="432"/>
                </a:cxn>
                <a:cxn ang="0">
                  <a:pos x="864" y="144"/>
                </a:cxn>
                <a:cxn ang="0">
                  <a:pos x="480" y="0"/>
                </a:cxn>
                <a:cxn ang="0">
                  <a:pos x="144" y="96"/>
                </a:cxn>
                <a:cxn ang="0">
                  <a:pos x="96" y="384"/>
                </a:cxn>
                <a:cxn ang="0">
                  <a:pos x="0" y="528"/>
                </a:cxn>
                <a:cxn ang="0">
                  <a:pos x="48" y="720"/>
                </a:cxn>
                <a:cxn ang="0">
                  <a:pos x="144" y="864"/>
                </a:cxn>
                <a:cxn ang="0">
                  <a:pos x="288" y="1056"/>
                </a:cxn>
                <a:cxn ang="0">
                  <a:pos x="528" y="1056"/>
                </a:cxn>
                <a:cxn ang="0">
                  <a:pos x="768" y="1008"/>
                </a:cxn>
                <a:cxn ang="0">
                  <a:pos x="960" y="864"/>
                </a:cxn>
                <a:cxn ang="0">
                  <a:pos x="1104" y="672"/>
                </a:cxn>
                <a:cxn ang="0">
                  <a:pos x="1104" y="528"/>
                </a:cxn>
                <a:cxn ang="0">
                  <a:pos x="1008" y="384"/>
                </a:cxn>
                <a:cxn ang="0">
                  <a:pos x="816" y="144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76" y="576"/>
              <a:ext cx="720" cy="767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672" y="720"/>
              <a:ext cx="480" cy="527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768" y="816"/>
              <a:ext cx="288" cy="287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64" y="1170"/>
              <a:ext cx="404" cy="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18"/>
                </a:cxn>
                <a:cxn ang="0">
                  <a:pos x="212" y="414"/>
                </a:cxn>
                <a:cxn ang="0">
                  <a:pos x="404" y="462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64" y="1140"/>
              <a:ext cx="212" cy="683"/>
            </a:xfrm>
            <a:custGeom>
              <a:avLst/>
              <a:gdLst/>
              <a:ahLst/>
              <a:cxnLst>
                <a:cxn ang="0">
                  <a:pos x="212" y="684"/>
                </a:cxn>
                <a:cxn ang="0">
                  <a:pos x="68" y="492"/>
                </a:cxn>
                <a:cxn ang="0">
                  <a:pos x="68" y="396"/>
                </a:cxn>
                <a:cxn ang="0">
                  <a:pos x="0" y="0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344" y="432"/>
              <a:ext cx="481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480" y="336"/>
                </a:cxn>
                <a:cxn ang="0">
                  <a:pos x="336" y="528"/>
                </a:cxn>
                <a:cxn ang="0">
                  <a:pos x="336" y="816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92" y="624"/>
              <a:ext cx="959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  <a:cxn ang="0">
                  <a:pos x="480" y="288"/>
                </a:cxn>
                <a:cxn ang="0">
                  <a:pos x="720" y="336"/>
                </a:cxn>
                <a:cxn ang="0">
                  <a:pos x="816" y="528"/>
                </a:cxn>
                <a:cxn ang="0">
                  <a:pos x="960" y="816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36" y="384"/>
              <a:ext cx="816" cy="769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24" y="480"/>
                </a:cxn>
                <a:cxn ang="0">
                  <a:pos x="576" y="576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912" y="960"/>
              <a:ext cx="863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44"/>
                </a:cxn>
                <a:cxn ang="0">
                  <a:pos x="864" y="96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pic>
        <p:nvPicPr>
          <p:cNvPr id="19" name="Picture 22" descr="18009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49530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21" name="Picture 24" descr="4_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5" descr="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6" descr="12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27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 descr="Ky3uk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381000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9" descr="season_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81000" y="1295400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360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08DA44-30FF-4DC7-9675-962CE9F57135}" type="datetimeFigureOut">
              <a:rPr lang="ru-RU"/>
              <a:pPr>
                <a:defRPr/>
              </a:pPr>
              <a:t>21.01.2015</a:t>
            </a:fld>
            <a:endParaRPr lang="ru-RU" dirty="0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1F05B2-3184-42A1-8B4B-1D6D4F19E3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E5079-6CF3-4EDC-951A-0E4EE47C27F6}" type="datetimeFigureOut">
              <a:rPr lang="ru-RU"/>
              <a:pPr>
                <a:defRPr/>
              </a:pPr>
              <a:t>21.01.2015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5E39F-FE60-40F8-955B-56C7E06D8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2692B-B74C-4514-86B6-C8E79AD5A356}" type="datetimeFigureOut">
              <a:rPr lang="ru-RU"/>
              <a:pPr>
                <a:defRPr/>
              </a:pPr>
              <a:t>21.01.2015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900A-AD80-4D66-B7F4-A162D561CC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F76DA-D5A9-4A7E-BA95-D0A1308A82C7}" type="datetimeFigureOut">
              <a:rPr lang="ru-RU"/>
              <a:pPr>
                <a:defRPr/>
              </a:pPr>
              <a:t>21.01.2015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F4EB0-4437-4BE2-8237-A544971262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36D8E-AEF5-4AD4-A151-161E5F36C9CF}" type="datetimeFigureOut">
              <a:rPr lang="ru-RU"/>
              <a:pPr>
                <a:defRPr/>
              </a:pPr>
              <a:t>21.01.2015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16A2E-0E23-4F7B-A87B-C1489FE427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3B47-DE8E-47F8-8AD8-B6860F73EC0B}" type="datetimeFigureOut">
              <a:rPr lang="ru-RU"/>
              <a:pPr>
                <a:defRPr/>
              </a:pPr>
              <a:t>21.01.2015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A4F2B-1DB8-46B4-BA58-632FED9872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7FDC8-28BA-4AF5-B4CD-A11C078F5F22}" type="datetimeFigureOut">
              <a:rPr lang="ru-RU"/>
              <a:pPr>
                <a:defRPr/>
              </a:pPr>
              <a:t>21.01.2015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03E9E-4799-4B35-B20E-47C5CBEEF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05C45-A45C-447C-9A24-84DD11E3BE8D}" type="datetimeFigureOut">
              <a:rPr lang="ru-RU"/>
              <a:pPr>
                <a:defRPr/>
              </a:pPr>
              <a:t>21.01.2015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1CCA0-7A99-4909-8451-F2FBB99B65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76CCA-E820-417C-A75C-B6795F76F581}" type="datetimeFigureOut">
              <a:rPr lang="ru-RU"/>
              <a:pPr>
                <a:defRPr/>
              </a:pPr>
              <a:t>21.01.2015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8CC3-17BA-4669-B5BA-264FE7908E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FFE4B-D604-4F01-B484-D35BB1EDB97B}" type="datetimeFigureOut">
              <a:rPr lang="ru-RU"/>
              <a:pPr>
                <a:defRPr/>
              </a:pPr>
              <a:t>21.01.2015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3D93D-41C2-4A33-91BE-75010BD3BF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629B2-2028-4228-8C35-8F1FF6B86C31}" type="datetimeFigureOut">
              <a:rPr lang="ru-RU"/>
              <a:pPr>
                <a:defRPr/>
              </a:pPr>
              <a:t>21.01.2015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01949-5C99-45FE-BFB0-96BB2C2611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F202AD-FC7A-4E6F-AACE-AF62618E0CAB}" type="datetimeFigureOut">
              <a:rPr lang="ru-RU"/>
              <a:pPr>
                <a:defRPr/>
              </a:pPr>
              <a:t>21.01.2015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6BCEF4-0448-4895-B882-A3CF9153DA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1905000" cy="1219200"/>
            <a:chOff x="180" y="384"/>
            <a:chExt cx="1654" cy="1520"/>
          </a:xfrm>
        </p:grpSpPr>
        <p:sp>
          <p:nvSpPr>
            <p:cNvPr id="3" name="Freeform 8"/>
            <p:cNvSpPr>
              <a:spLocks/>
            </p:cNvSpPr>
            <p:nvPr/>
          </p:nvSpPr>
          <p:spPr bwMode="auto">
            <a:xfrm>
              <a:off x="432" y="431"/>
              <a:ext cx="1392" cy="8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84"/>
                </a:cxn>
                <a:cxn ang="0">
                  <a:pos x="768" y="720"/>
                </a:cxn>
                <a:cxn ang="0">
                  <a:pos x="1008" y="864"/>
                </a:cxn>
                <a:cxn ang="0">
                  <a:pos x="1392" y="816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29" y="358"/>
                </a:cxn>
                <a:cxn ang="0">
                  <a:pos x="488" y="546"/>
                </a:cxn>
                <a:cxn ang="0">
                  <a:pos x="517" y="893"/>
                </a:cxn>
                <a:cxn ang="0">
                  <a:pos x="488" y="1069"/>
                </a:cxn>
                <a:cxn ang="0">
                  <a:pos x="194" y="1369"/>
                </a:cxn>
                <a:cxn ang="0">
                  <a:pos x="0" y="1498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180" y="432"/>
              <a:ext cx="1184" cy="8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1034" y="159"/>
                </a:cxn>
                <a:cxn ang="0">
                  <a:pos x="932" y="328"/>
                </a:cxn>
                <a:cxn ang="0">
                  <a:pos x="731" y="532"/>
                </a:cxn>
                <a:cxn ang="0">
                  <a:pos x="567" y="723"/>
                </a:cxn>
                <a:cxn ang="0">
                  <a:pos x="402" y="858"/>
                </a:cxn>
                <a:cxn ang="0">
                  <a:pos x="0" y="872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193" y="189"/>
                </a:cxn>
                <a:cxn ang="0">
                  <a:pos x="858" y="218"/>
                </a:cxn>
                <a:cxn ang="0">
                  <a:pos x="629" y="206"/>
                </a:cxn>
                <a:cxn ang="0">
                  <a:pos x="306" y="236"/>
                </a:cxn>
                <a:cxn ang="0">
                  <a:pos x="124" y="218"/>
                </a:cxn>
                <a:cxn ang="0">
                  <a:pos x="0" y="206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84" y="432"/>
              <a:ext cx="1296" cy="1057"/>
            </a:xfrm>
            <a:custGeom>
              <a:avLst/>
              <a:gdLst/>
              <a:ahLst/>
              <a:cxnLst>
                <a:cxn ang="0">
                  <a:pos x="1200" y="864"/>
                </a:cxn>
                <a:cxn ang="0">
                  <a:pos x="1248" y="768"/>
                </a:cxn>
                <a:cxn ang="0">
                  <a:pos x="1248" y="720"/>
                </a:cxn>
                <a:cxn ang="0">
                  <a:pos x="1296" y="432"/>
                </a:cxn>
                <a:cxn ang="0">
                  <a:pos x="864" y="144"/>
                </a:cxn>
                <a:cxn ang="0">
                  <a:pos x="480" y="0"/>
                </a:cxn>
                <a:cxn ang="0">
                  <a:pos x="144" y="96"/>
                </a:cxn>
                <a:cxn ang="0">
                  <a:pos x="96" y="384"/>
                </a:cxn>
                <a:cxn ang="0">
                  <a:pos x="0" y="528"/>
                </a:cxn>
                <a:cxn ang="0">
                  <a:pos x="48" y="720"/>
                </a:cxn>
                <a:cxn ang="0">
                  <a:pos x="144" y="864"/>
                </a:cxn>
                <a:cxn ang="0">
                  <a:pos x="288" y="1056"/>
                </a:cxn>
                <a:cxn ang="0">
                  <a:pos x="528" y="1056"/>
                </a:cxn>
                <a:cxn ang="0">
                  <a:pos x="768" y="1008"/>
                </a:cxn>
                <a:cxn ang="0">
                  <a:pos x="960" y="864"/>
                </a:cxn>
                <a:cxn ang="0">
                  <a:pos x="1104" y="672"/>
                </a:cxn>
                <a:cxn ang="0">
                  <a:pos x="1104" y="528"/>
                </a:cxn>
                <a:cxn ang="0">
                  <a:pos x="1008" y="384"/>
                </a:cxn>
                <a:cxn ang="0">
                  <a:pos x="816" y="144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576" y="576"/>
              <a:ext cx="721" cy="76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72" y="720"/>
              <a:ext cx="480" cy="52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769" y="815"/>
              <a:ext cx="288" cy="289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63" y="1170"/>
              <a:ext cx="405" cy="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18"/>
                </a:cxn>
                <a:cxn ang="0">
                  <a:pos x="212" y="414"/>
                </a:cxn>
                <a:cxn ang="0">
                  <a:pos x="404" y="462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63" y="1140"/>
              <a:ext cx="212" cy="685"/>
            </a:xfrm>
            <a:custGeom>
              <a:avLst/>
              <a:gdLst/>
              <a:ahLst/>
              <a:cxnLst>
                <a:cxn ang="0">
                  <a:pos x="212" y="684"/>
                </a:cxn>
                <a:cxn ang="0">
                  <a:pos x="68" y="492"/>
                </a:cxn>
                <a:cxn ang="0">
                  <a:pos x="68" y="396"/>
                </a:cxn>
                <a:cxn ang="0">
                  <a:pos x="0" y="0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343" y="431"/>
              <a:ext cx="481" cy="8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480" y="336"/>
                </a:cxn>
                <a:cxn ang="0">
                  <a:pos x="336" y="528"/>
                </a:cxn>
                <a:cxn ang="0">
                  <a:pos x="336" y="816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92" y="623"/>
              <a:ext cx="959" cy="8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  <a:cxn ang="0">
                  <a:pos x="480" y="288"/>
                </a:cxn>
                <a:cxn ang="0">
                  <a:pos x="720" y="336"/>
                </a:cxn>
                <a:cxn ang="0">
                  <a:pos x="816" y="528"/>
                </a:cxn>
                <a:cxn ang="0">
                  <a:pos x="960" y="816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36" y="384"/>
              <a:ext cx="816" cy="768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24" y="480"/>
                </a:cxn>
                <a:cxn ang="0">
                  <a:pos x="576" y="576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912" y="960"/>
              <a:ext cx="864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44"/>
                </a:cxn>
                <a:cxn ang="0">
                  <a:pos x="864" y="96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1032" name="Picture 23" descr="4_1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24" descr="6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25" descr="123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1" name="Picture 26" descr="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Тема урока:«Соединительные ткани животных»</a:t>
            </a:r>
            <a:br>
              <a:rPr lang="ru-RU" sz="4000" dirty="0" smtClean="0"/>
            </a:br>
            <a:r>
              <a:rPr lang="ru-RU" sz="4000" dirty="0" smtClean="0"/>
              <a:t>5 класс.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436510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Выполнила: Захарова Ирина Сергеевна, учитель биологии,</a:t>
            </a:r>
          </a:p>
          <a:p>
            <a:pPr algn="ctr"/>
            <a:r>
              <a:rPr lang="ru-RU" dirty="0" smtClean="0"/>
              <a:t>МАОУ СОШ №19</a:t>
            </a:r>
          </a:p>
          <a:p>
            <a:pPr algn="ctr"/>
            <a:r>
              <a:rPr lang="ru-RU" err="1" smtClean="0"/>
              <a:t>пос</a:t>
            </a:r>
            <a:r>
              <a:rPr lang="ru-RU" smtClean="0"/>
              <a:t>. Пироговский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Характеристика костной ткани (Рисунок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Рабочий стол\Характеристика хрящевой ткани (Рисунок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1268760"/>
            <a:ext cx="18722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Хрящ носа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564904"/>
            <a:ext cx="1800200" cy="1346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76256" y="1340768"/>
            <a:ext cx="2016224" cy="1418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Защита от повреждений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Кровь (Рисунок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Рабочий стол\Характеристика жировой ткани (Рисунок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Лабораторная работа №9.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тема: </a:t>
            </a:r>
            <a:r>
              <a:rPr lang="ru-RU" sz="3600" dirty="0" smtClean="0"/>
              <a:t>Строение соединительных тканей животных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Задание: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Рассмотрите под микроскопом готовый микропрепарат соединительной ткани.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Зарисуйте и подпишите рисунок.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Отметьте на рисунке основные части ткани: клетки и межклеточное вещество</a:t>
            </a:r>
          </a:p>
          <a:p>
            <a:pPr marL="514350" indent="-514350">
              <a:buNone/>
            </a:pPr>
            <a:r>
              <a:rPr lang="ru-RU" sz="2000" b="1" dirty="0" smtClean="0"/>
              <a:t>Сделайте вывод</a:t>
            </a:r>
            <a:r>
              <a:rPr lang="ru-RU" sz="2000" dirty="0" smtClean="0"/>
              <a:t>: какой вид соединительной ткани на вашем микропрепарате? Какую функцию она выполняет?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Продолжите фразу</a:t>
            </a:r>
            <a:endParaRPr lang="ru-RU" dirty="0" smtClean="0"/>
          </a:p>
          <a:p>
            <a:r>
              <a:rPr lang="ru-RU" dirty="0" smtClean="0"/>
              <a:t>На уроке я узнал….</a:t>
            </a:r>
          </a:p>
          <a:p>
            <a:r>
              <a:rPr lang="ru-RU" dirty="0" smtClean="0"/>
              <a:t>Меня удивило….</a:t>
            </a:r>
          </a:p>
          <a:p>
            <a:r>
              <a:rPr lang="ru-RU" dirty="0" smtClean="0"/>
              <a:t>Мне было интересно….</a:t>
            </a:r>
          </a:p>
          <a:p>
            <a:r>
              <a:rPr lang="ru-RU" dirty="0" smtClean="0"/>
              <a:t>На уроке мне не понравилось…</a:t>
            </a:r>
          </a:p>
          <a:p>
            <a:r>
              <a:rPr lang="ru-RU" dirty="0" smtClean="0"/>
              <a:t>Я хотел бы узнать о……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Учебник:стр.64-65,ответить на вопросы после параграфа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71BDA57-BDFD-490B-B0B3-0B72A64BC038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7EF5A1B6-9EAD-4823-918B-AC49881F1ED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C73FD7-4477-4463-B28A-E2D3FE3AE0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Лабораторная работа №9. тема: Строение соединительных тканей животных</vt:lpstr>
      <vt:lpstr>Презентация PowerPoint</vt:lpstr>
      <vt:lpstr>Домашнее задание: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2010-10-01T04:04:56Z</dcterms:created>
  <dcterms:modified xsi:type="dcterms:W3CDTF">2015-01-21T12:25:31Z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TC103516789990</vt:lpwstr>
  </property>
</Properties>
</file>